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256" r:id="rId2"/>
    <p:sldId id="326" r:id="rId3"/>
    <p:sldId id="287" r:id="rId4"/>
    <p:sldId id="327" r:id="rId5"/>
    <p:sldId id="328" r:id="rId6"/>
    <p:sldId id="329" r:id="rId7"/>
    <p:sldId id="330" r:id="rId8"/>
    <p:sldId id="290" r:id="rId9"/>
    <p:sldId id="331" r:id="rId10"/>
    <p:sldId id="368" r:id="rId11"/>
    <p:sldId id="332" r:id="rId12"/>
    <p:sldId id="333" r:id="rId13"/>
    <p:sldId id="334" r:id="rId14"/>
    <p:sldId id="335" r:id="rId15"/>
    <p:sldId id="336" r:id="rId16"/>
    <p:sldId id="339" r:id="rId17"/>
    <p:sldId id="337" r:id="rId18"/>
    <p:sldId id="338" r:id="rId19"/>
    <p:sldId id="340" r:id="rId20"/>
    <p:sldId id="341" r:id="rId21"/>
    <p:sldId id="342" r:id="rId22"/>
    <p:sldId id="343" r:id="rId23"/>
    <p:sldId id="346" r:id="rId24"/>
    <p:sldId id="344" r:id="rId25"/>
    <p:sldId id="345" r:id="rId26"/>
    <p:sldId id="369" r:id="rId27"/>
    <p:sldId id="347" r:id="rId28"/>
    <p:sldId id="348" r:id="rId29"/>
    <p:sldId id="383" r:id="rId30"/>
    <p:sldId id="350" r:id="rId31"/>
    <p:sldId id="351" r:id="rId32"/>
    <p:sldId id="352" r:id="rId33"/>
    <p:sldId id="349"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71" r:id="rId48"/>
    <p:sldId id="370" r:id="rId49"/>
    <p:sldId id="373" r:id="rId50"/>
    <p:sldId id="372" r:id="rId51"/>
    <p:sldId id="374" r:id="rId52"/>
    <p:sldId id="375" r:id="rId53"/>
    <p:sldId id="376" r:id="rId54"/>
    <p:sldId id="377" r:id="rId55"/>
    <p:sldId id="378" r:id="rId56"/>
    <p:sldId id="379" r:id="rId57"/>
    <p:sldId id="384" r:id="rId58"/>
    <p:sldId id="385" r:id="rId59"/>
    <p:sldId id="380" r:id="rId60"/>
    <p:sldId id="381" r:id="rId61"/>
    <p:sldId id="284" r:id="rId62"/>
    <p:sldId id="282" r:id="rId63"/>
    <p:sldId id="280" r:id="rId64"/>
    <p:sldId id="281" r:id="rId65"/>
    <p:sldId id="283" r:id="rId66"/>
    <p:sldId id="276" r:id="rId67"/>
    <p:sldId id="278" r:id="rId68"/>
    <p:sldId id="279" r:id="rId69"/>
    <p:sldId id="382" r:id="rId70"/>
    <p:sldId id="285" r:id="rId71"/>
    <p:sldId id="367" r:id="rId72"/>
    <p:sldId id="286" r:id="rId73"/>
    <p:sldId id="366" r:id="rId74"/>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569"/>
    <a:srgbClr val="4C4488"/>
    <a:srgbClr val="FF33CC"/>
    <a:srgbClr val="FFFF00"/>
    <a:srgbClr val="FF6600"/>
    <a:srgbClr val="FFFF99"/>
    <a:srgbClr val="17172F"/>
    <a:srgbClr val="2F2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0" autoAdjust="0"/>
    <p:restoredTop sz="94140" autoAdjust="0"/>
  </p:normalViewPr>
  <p:slideViewPr>
    <p:cSldViewPr>
      <p:cViewPr varScale="1">
        <p:scale>
          <a:sx n="110" d="100"/>
          <a:sy n="110" d="100"/>
        </p:scale>
        <p:origin x="16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527" b="1" i="0" u="none" strike="noStrike" baseline="0">
                <a:solidFill>
                  <a:schemeClr val="tx1"/>
                </a:solidFill>
                <a:latin typeface="Tahoma"/>
                <a:ea typeface="Tahoma"/>
                <a:cs typeface="Tahoma"/>
              </a:defRPr>
            </a:pPr>
            <a:r>
              <a:rPr lang="de-DE" sz="1257" b="1" i="0" u="none" strike="noStrike" baseline="0">
                <a:solidFill>
                  <a:srgbClr val="000000"/>
                </a:solidFill>
                <a:latin typeface="Arial"/>
                <a:cs typeface="Arial"/>
              </a:rPr>
              <a:t>Treibhausgase nach Arten 2004 </a:t>
            </a:r>
          </a:p>
          <a:p>
            <a:pPr>
              <a:defRPr sz="2527" b="1" i="0" u="none" strike="noStrike" baseline="0">
                <a:solidFill>
                  <a:schemeClr val="tx1"/>
                </a:solidFill>
                <a:latin typeface="Tahoma"/>
                <a:ea typeface="Tahoma"/>
                <a:cs typeface="Tahoma"/>
              </a:defRPr>
            </a:pPr>
            <a:r>
              <a:rPr lang="de-DE" sz="1257" b="1" i="0" u="none" strike="noStrike" baseline="0">
                <a:solidFill>
                  <a:srgbClr val="000000"/>
                </a:solidFill>
                <a:latin typeface="Arial"/>
                <a:cs typeface="Arial"/>
              </a:rPr>
              <a:t>[Mrd t CO</a:t>
            </a:r>
            <a:r>
              <a:rPr lang="de-DE" sz="1005" b="1" i="0" u="none" strike="noStrike" baseline="0">
                <a:solidFill>
                  <a:srgbClr val="000000"/>
                </a:solidFill>
                <a:latin typeface="Arial"/>
                <a:cs typeface="Arial"/>
              </a:rPr>
              <a:t>2</a:t>
            </a:r>
            <a:r>
              <a:rPr lang="de-DE" sz="1257" b="1" i="0" u="none" strike="noStrike" baseline="0">
                <a:solidFill>
                  <a:srgbClr val="000000"/>
                </a:solidFill>
                <a:latin typeface="Arial"/>
                <a:cs typeface="Arial"/>
              </a:rPr>
              <a:t>-Äqu.]</a:t>
            </a:r>
          </a:p>
        </c:rich>
      </c:tx>
      <c:layout>
        <c:manualLayout>
          <c:xMode val="edge"/>
          <c:yMode val="edge"/>
          <c:x val="0.10892586989409984"/>
          <c:y val="0"/>
        </c:manualLayout>
      </c:layout>
      <c:overlay val="0"/>
      <c:spPr>
        <a:noFill/>
        <a:ln w="31921">
          <a:noFill/>
        </a:ln>
      </c:spPr>
    </c:title>
    <c:autoTitleDeleted val="0"/>
    <c:plotArea>
      <c:layout>
        <c:manualLayout>
          <c:layoutTarget val="inner"/>
          <c:xMode val="edge"/>
          <c:yMode val="edge"/>
          <c:x val="0.24810892586989411"/>
          <c:y val="0.1471861471861472"/>
          <c:w val="0.54916792738275344"/>
          <c:h val="0.7857142857142857"/>
        </c:manualLayout>
      </c:layout>
      <c:pieChart>
        <c:varyColors val="1"/>
        <c:ser>
          <c:idx val="0"/>
          <c:order val="0"/>
          <c:tx>
            <c:strRef>
              <c:f>Sheet1!$B$1</c:f>
              <c:strCache>
                <c:ptCount val="1"/>
              </c:strCache>
            </c:strRef>
          </c:tx>
          <c:spPr>
            <a:solidFill>
              <a:schemeClr val="accent1"/>
            </a:solidFill>
            <a:ln w="15961">
              <a:solidFill>
                <a:schemeClr val="tx1"/>
              </a:solidFill>
              <a:prstDash val="solid"/>
            </a:ln>
          </c:spPr>
          <c:dPt>
            <c:idx val="0"/>
            <c:bubble3D val="0"/>
            <c:spPr>
              <a:solidFill>
                <a:srgbClr val="969696"/>
              </a:solidFill>
              <a:ln w="15961">
                <a:solidFill>
                  <a:schemeClr val="tx1"/>
                </a:solidFill>
                <a:prstDash val="solid"/>
              </a:ln>
            </c:spPr>
            <c:extLst>
              <c:ext xmlns:c16="http://schemas.microsoft.com/office/drawing/2014/chart" uri="{C3380CC4-5D6E-409C-BE32-E72D297353CC}">
                <c16:uniqueId val="{00000000-A325-4791-9291-6B6C6EFEE836}"/>
              </c:ext>
            </c:extLst>
          </c:dPt>
          <c:dPt>
            <c:idx val="1"/>
            <c:bubble3D val="0"/>
            <c:spPr>
              <a:solidFill>
                <a:srgbClr val="C0C0C0"/>
              </a:solidFill>
              <a:ln w="15961">
                <a:solidFill>
                  <a:schemeClr val="tx1"/>
                </a:solidFill>
                <a:prstDash val="solid"/>
              </a:ln>
            </c:spPr>
            <c:extLst>
              <c:ext xmlns:c16="http://schemas.microsoft.com/office/drawing/2014/chart" uri="{C3380CC4-5D6E-409C-BE32-E72D297353CC}">
                <c16:uniqueId val="{00000001-A325-4791-9291-6B6C6EFEE836}"/>
              </c:ext>
            </c:extLst>
          </c:dPt>
          <c:dPt>
            <c:idx val="2"/>
            <c:bubble3D val="0"/>
            <c:spPr>
              <a:solidFill>
                <a:srgbClr val="969696"/>
              </a:solidFill>
              <a:ln w="15961">
                <a:solidFill>
                  <a:schemeClr val="tx1"/>
                </a:solidFill>
                <a:prstDash val="solid"/>
              </a:ln>
            </c:spPr>
            <c:extLst>
              <c:ext xmlns:c16="http://schemas.microsoft.com/office/drawing/2014/chart" uri="{C3380CC4-5D6E-409C-BE32-E72D297353CC}">
                <c16:uniqueId val="{00000002-A325-4791-9291-6B6C6EFEE836}"/>
              </c:ext>
            </c:extLst>
          </c:dPt>
          <c:dPt>
            <c:idx val="3"/>
            <c:bubble3D val="0"/>
            <c:spPr>
              <a:solidFill>
                <a:srgbClr val="FFCC00"/>
              </a:solidFill>
              <a:ln w="15961">
                <a:solidFill>
                  <a:schemeClr val="tx1"/>
                </a:solidFill>
                <a:prstDash val="solid"/>
              </a:ln>
            </c:spPr>
            <c:extLst>
              <c:ext xmlns:c16="http://schemas.microsoft.com/office/drawing/2014/chart" uri="{C3380CC4-5D6E-409C-BE32-E72D297353CC}">
                <c16:uniqueId val="{00000003-A325-4791-9291-6B6C6EFEE836}"/>
              </c:ext>
            </c:extLst>
          </c:dPt>
          <c:dPt>
            <c:idx val="4"/>
            <c:bubble3D val="0"/>
            <c:spPr>
              <a:solidFill>
                <a:srgbClr val="FFFF00"/>
              </a:solidFill>
              <a:ln w="15961">
                <a:solidFill>
                  <a:schemeClr val="tx1"/>
                </a:solidFill>
                <a:prstDash val="solid"/>
              </a:ln>
            </c:spPr>
            <c:extLst>
              <c:ext xmlns:c16="http://schemas.microsoft.com/office/drawing/2014/chart" uri="{C3380CC4-5D6E-409C-BE32-E72D297353CC}">
                <c16:uniqueId val="{00000004-A325-4791-9291-6B6C6EFEE836}"/>
              </c:ext>
            </c:extLst>
          </c:dPt>
          <c:dPt>
            <c:idx val="5"/>
            <c:bubble3D val="0"/>
            <c:spPr>
              <a:solidFill>
                <a:srgbClr val="993300"/>
              </a:solidFill>
              <a:ln w="15961">
                <a:solidFill>
                  <a:schemeClr val="tx1"/>
                </a:solidFill>
                <a:prstDash val="solid"/>
              </a:ln>
            </c:spPr>
            <c:extLst>
              <c:ext xmlns:c16="http://schemas.microsoft.com/office/drawing/2014/chart" uri="{C3380CC4-5D6E-409C-BE32-E72D297353CC}">
                <c16:uniqueId val="{00000005-A325-4791-9291-6B6C6EFEE836}"/>
              </c:ext>
            </c:extLst>
          </c:dPt>
          <c:dLbls>
            <c:dLbl>
              <c:idx val="0"/>
              <c:layout>
                <c:manualLayout>
                  <c:xMode val="edge"/>
                  <c:yMode val="edge"/>
                  <c:x val="0.81996974281391832"/>
                  <c:y val="0.77056277056277056"/>
                </c:manualLayout>
              </c:layout>
              <c:tx>
                <c:rich>
                  <a:bodyPr/>
                  <a:lstStyle/>
                  <a:p>
                    <a:pPr>
                      <a:defRPr sz="1895" b="1" i="0" u="none" strike="noStrike" baseline="0">
                        <a:solidFill>
                          <a:schemeClr val="tx1"/>
                        </a:solidFill>
                        <a:latin typeface="Tahoma"/>
                        <a:ea typeface="Tahoma"/>
                        <a:cs typeface="Tahoma"/>
                      </a:defRPr>
                    </a:pPr>
                    <a:r>
                      <a:rPr lang="de-DE" sz="1225" b="1" i="0" u="none" strike="noStrike" baseline="0">
                        <a:solidFill>
                          <a:srgbClr val="000000"/>
                        </a:solidFill>
                        <a:latin typeface="Arial"/>
                        <a:cs typeface="Arial"/>
                      </a:rPr>
                      <a:t>CO</a:t>
                    </a:r>
                    <a:r>
                      <a:rPr lang="de-DE" sz="2011" b="1" i="0" u="none" strike="noStrike" baseline="0">
                        <a:solidFill>
                          <a:srgbClr val="000000"/>
                        </a:solidFill>
                        <a:latin typeface="Tahoma"/>
                        <a:ea typeface="Tahoma"/>
                        <a:cs typeface="Tahoma"/>
                      </a:rPr>
                      <a:t>2</a:t>
                    </a:r>
                    <a:r>
                      <a:rPr lang="de-DE" sz="1225" b="1" i="0" u="none" strike="noStrike" baseline="0">
                        <a:solidFill>
                          <a:srgbClr val="000000"/>
                        </a:solidFill>
                        <a:latin typeface="Arial"/>
                        <a:ea typeface="Tahoma"/>
                        <a:cs typeface="Arial"/>
                      </a:rPr>
                      <a:t> aus Energie-</a:t>
                    </a:r>
                  </a:p>
                  <a:p>
                    <a:pPr>
                      <a:defRPr sz="1895" b="1" i="0" u="none" strike="noStrike" baseline="0">
                        <a:solidFill>
                          <a:schemeClr val="tx1"/>
                        </a:solidFill>
                        <a:latin typeface="Tahoma"/>
                        <a:ea typeface="Tahoma"/>
                        <a:cs typeface="Tahoma"/>
                      </a:defRPr>
                    </a:pPr>
                    <a:r>
                      <a:rPr lang="de-DE" sz="1225" b="1" i="0" u="none" strike="noStrike" baseline="0">
                        <a:solidFill>
                          <a:srgbClr val="000000"/>
                        </a:solidFill>
                        <a:latin typeface="Arial"/>
                        <a:ea typeface="Tahoma"/>
                        <a:cs typeface="Arial"/>
                      </a:rPr>
                      <a:t>verbrauch 27,7</a:t>
                    </a:r>
                    <a:endParaRPr lang="de-DE" sz="975" b="1" i="0" u="none" strike="noStrike" baseline="0">
                      <a:solidFill>
                        <a:srgbClr val="000000"/>
                      </a:solidFill>
                      <a:latin typeface="Arial"/>
                      <a:cs typeface="Arial"/>
                    </a:endParaRPr>
                  </a:p>
                </c:rich>
              </c:tx>
              <c:spPr>
                <a:noFill/>
                <a:ln w="31921">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25-4791-9291-6B6C6EFEE836}"/>
                </c:ext>
              </c:extLst>
            </c:dLbl>
            <c:dLbl>
              <c:idx val="1"/>
              <c:layout>
                <c:manualLayout>
                  <c:xMode val="edge"/>
                  <c:yMode val="edge"/>
                  <c:x val="4.9924357034795766E-2"/>
                  <c:y val="0.79870129870129869"/>
                </c:manualLayout>
              </c:layout>
              <c:tx>
                <c:rich>
                  <a:bodyPr/>
                  <a:lstStyle/>
                  <a:p>
                    <a:pPr>
                      <a:defRPr sz="1508" b="1" i="0" u="none" strike="noStrike" baseline="0">
                        <a:solidFill>
                          <a:schemeClr val="tx1"/>
                        </a:solidFill>
                        <a:latin typeface="Tahoma"/>
                        <a:ea typeface="Tahoma"/>
                        <a:cs typeface="Tahoma"/>
                      </a:defRPr>
                    </a:pPr>
                    <a:r>
                      <a:rPr lang="de-DE" sz="1225" b="1" i="0" u="none" strike="noStrike" baseline="0">
                        <a:solidFill>
                          <a:srgbClr val="000000"/>
                        </a:solidFill>
                        <a:latin typeface="Arial"/>
                        <a:cs typeface="Arial"/>
                      </a:rPr>
                      <a:t>CO</a:t>
                    </a:r>
                    <a:r>
                      <a:rPr lang="de-DE" sz="2011" b="1" i="0" u="none" strike="noStrike" baseline="0">
                        <a:solidFill>
                          <a:srgbClr val="000000"/>
                        </a:solidFill>
                        <a:latin typeface="Tahoma"/>
                        <a:ea typeface="Tahoma"/>
                        <a:cs typeface="Tahoma"/>
                      </a:rPr>
                      <a:t>2</a:t>
                    </a:r>
                    <a:r>
                      <a:rPr lang="de-DE" sz="1225" b="1" i="0" u="none" strike="noStrike" baseline="0">
                        <a:solidFill>
                          <a:srgbClr val="000000"/>
                        </a:solidFill>
                        <a:latin typeface="Arial"/>
                        <a:ea typeface="Tahoma"/>
                        <a:cs typeface="Arial"/>
                      </a:rPr>
                      <a:t> aus Industrie 1,4</a:t>
                    </a:r>
                    <a:endParaRPr lang="de-DE" sz="975" b="1" i="0" u="none" strike="noStrike" baseline="0">
                      <a:solidFill>
                        <a:srgbClr val="000000"/>
                      </a:solidFill>
                      <a:latin typeface="Arial"/>
                      <a:cs typeface="Arial"/>
                    </a:endParaRPr>
                  </a:p>
                </c:rich>
              </c:tx>
              <c:spPr>
                <a:noFill/>
                <a:ln w="31921">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25-4791-9291-6B6C6EFEE836}"/>
                </c:ext>
              </c:extLst>
            </c:dLbl>
            <c:dLbl>
              <c:idx val="2"/>
              <c:layout>
                <c:manualLayout>
                  <c:xMode val="edge"/>
                  <c:yMode val="edge"/>
                  <c:x val="3.0257186081694403E-2"/>
                  <c:y val="0.5757575757575758"/>
                </c:manualLayout>
              </c:layout>
              <c:tx>
                <c:rich>
                  <a:bodyPr/>
                  <a:lstStyle/>
                  <a:p>
                    <a:pPr>
                      <a:defRPr sz="1508" b="1" i="0" u="none" strike="noStrike" baseline="0">
                        <a:solidFill>
                          <a:schemeClr val="tx1"/>
                        </a:solidFill>
                        <a:latin typeface="Tahoma"/>
                        <a:ea typeface="Tahoma"/>
                        <a:cs typeface="Tahoma"/>
                      </a:defRPr>
                    </a:pPr>
                    <a:r>
                      <a:rPr lang="de-DE" sz="1225" b="1" i="0" u="none" strike="noStrike" baseline="0">
                        <a:solidFill>
                          <a:srgbClr val="000000"/>
                        </a:solidFill>
                        <a:latin typeface="Arial"/>
                        <a:cs typeface="Arial"/>
                      </a:rPr>
                      <a:t>CO</a:t>
                    </a:r>
                    <a:r>
                      <a:rPr lang="de-DE" sz="2011" b="1" i="0" u="none" strike="noStrike" baseline="0">
                        <a:solidFill>
                          <a:srgbClr val="000000"/>
                        </a:solidFill>
                        <a:latin typeface="Tahoma"/>
                        <a:ea typeface="Tahoma"/>
                        <a:cs typeface="Tahoma"/>
                      </a:rPr>
                      <a:t>2</a:t>
                    </a:r>
                    <a:r>
                      <a:rPr lang="de-DE" sz="1225" b="1" i="0" u="none" strike="noStrike" baseline="0">
                        <a:solidFill>
                          <a:srgbClr val="000000"/>
                        </a:solidFill>
                        <a:latin typeface="Arial"/>
                        <a:ea typeface="Tahoma"/>
                        <a:cs typeface="Arial"/>
                      </a:rPr>
                      <a:t> aus Entwal-dung 8,5</a:t>
                    </a:r>
                    <a:endParaRPr lang="de-DE" sz="975" b="1" i="0" u="none" strike="noStrike" baseline="0">
                      <a:solidFill>
                        <a:srgbClr val="000000"/>
                      </a:solidFill>
                      <a:latin typeface="Arial"/>
                      <a:cs typeface="Arial"/>
                    </a:endParaRPr>
                  </a:p>
                </c:rich>
              </c:tx>
              <c:spPr>
                <a:noFill/>
                <a:ln w="31921">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25-4791-9291-6B6C6EFEE836}"/>
                </c:ext>
              </c:extLst>
            </c:dLbl>
            <c:dLbl>
              <c:idx val="3"/>
              <c:layout>
                <c:manualLayout>
                  <c:xMode val="edge"/>
                  <c:yMode val="edge"/>
                  <c:x val="3.3282904689863842E-2"/>
                  <c:y val="0.38311688311688313"/>
                </c:manualLayout>
              </c:layout>
              <c:spPr>
                <a:noFill/>
                <a:ln w="31921">
                  <a:noFill/>
                </a:ln>
              </c:spPr>
              <c:txPr>
                <a:bodyPr/>
                <a:lstStyle/>
                <a:p>
                  <a:pPr>
                    <a:defRPr sz="1508" b="1" i="0" u="none" strike="noStrike" baseline="0">
                      <a:solidFill>
                        <a:schemeClr val="tx1"/>
                      </a:solidFill>
                      <a:latin typeface="Tahoma"/>
                      <a:ea typeface="Tahoma"/>
                      <a:cs typeface="Tahoma"/>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325-4791-9291-6B6C6EFEE836}"/>
                </c:ext>
              </c:extLst>
            </c:dLbl>
            <c:dLbl>
              <c:idx val="4"/>
              <c:layout>
                <c:manualLayout>
                  <c:xMode val="edge"/>
                  <c:yMode val="edge"/>
                  <c:x val="0.10892586989409984"/>
                  <c:y val="0.18398268398268397"/>
                </c:manualLayout>
              </c:layout>
              <c:spPr>
                <a:noFill/>
                <a:ln w="31921">
                  <a:noFill/>
                </a:ln>
              </c:spPr>
              <c:txPr>
                <a:bodyPr/>
                <a:lstStyle/>
                <a:p>
                  <a:pPr>
                    <a:defRPr sz="1508" b="1" i="0" u="none" strike="noStrike" baseline="0">
                      <a:solidFill>
                        <a:schemeClr val="tx1"/>
                      </a:solidFill>
                      <a:latin typeface="Tahoma"/>
                      <a:ea typeface="Tahoma"/>
                      <a:cs typeface="Tahoma"/>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A325-4791-9291-6B6C6EFEE836}"/>
                </c:ext>
              </c:extLst>
            </c:dLbl>
            <c:dLbl>
              <c:idx val="5"/>
              <c:layout>
                <c:manualLayout>
                  <c:xMode val="edge"/>
                  <c:yMode val="edge"/>
                  <c:x val="0.74886535552193645"/>
                  <c:y val="8.8744588744588751E-2"/>
                </c:manualLayout>
              </c:layout>
              <c:spPr>
                <a:noFill/>
                <a:ln w="31921">
                  <a:noFill/>
                </a:ln>
              </c:spPr>
              <c:txPr>
                <a:bodyPr/>
                <a:lstStyle/>
                <a:p>
                  <a:pPr>
                    <a:defRPr sz="1508" b="1" i="0" u="none" strike="noStrike" baseline="0">
                      <a:solidFill>
                        <a:schemeClr val="tx1"/>
                      </a:solidFill>
                      <a:latin typeface="Tahoma"/>
                      <a:ea typeface="Tahoma"/>
                      <a:cs typeface="Tahoma"/>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A325-4791-9291-6B6C6EFEE836}"/>
                </c:ext>
              </c:extLst>
            </c:dLbl>
            <c:spPr>
              <a:noFill/>
              <a:ln w="31921">
                <a:noFill/>
              </a:ln>
            </c:spPr>
            <c:txPr>
              <a:bodyPr wrap="square" lIns="38100" tIns="19050" rIns="38100" bIns="19050" anchor="ctr">
                <a:spAutoFit/>
              </a:bodyPr>
              <a:lstStyle/>
              <a:p>
                <a:pPr>
                  <a:defRPr sz="1508" b="1" i="0" u="none" strike="noStrike" baseline="0">
                    <a:solidFill>
                      <a:schemeClr val="tx1"/>
                    </a:solidFill>
                    <a:latin typeface="Tahoma"/>
                    <a:ea typeface="Tahoma"/>
                    <a:cs typeface="Tahoma"/>
                  </a:defRPr>
                </a:pPr>
                <a:endParaRPr lang="de-DE"/>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Sheet1!$A$2:$A$7</c:f>
              <c:strCache>
                <c:ptCount val="6"/>
                <c:pt idx="0">
                  <c:v>CO2 aus Energieverbrauch</c:v>
                </c:pt>
                <c:pt idx="1">
                  <c:v>CO2 aus Industrie</c:v>
                </c:pt>
                <c:pt idx="2">
                  <c:v>CO2 aus Entwaldung</c:v>
                </c:pt>
                <c:pt idx="3">
                  <c:v>Methan</c:v>
                </c:pt>
                <c:pt idx="4">
                  <c:v>Lachgas</c:v>
                </c:pt>
                <c:pt idx="5">
                  <c:v>FKW</c:v>
                </c:pt>
              </c:strCache>
            </c:strRef>
          </c:cat>
          <c:val>
            <c:numRef>
              <c:f>Sheet1!$B$2:$B$7</c:f>
              <c:numCache>
                <c:formatCode>#,#00</c:formatCode>
                <c:ptCount val="6"/>
                <c:pt idx="0">
                  <c:v>27.7</c:v>
                </c:pt>
                <c:pt idx="1">
                  <c:v>1.4</c:v>
                </c:pt>
                <c:pt idx="2">
                  <c:v>8.5</c:v>
                </c:pt>
                <c:pt idx="3">
                  <c:v>7</c:v>
                </c:pt>
                <c:pt idx="4">
                  <c:v>3.9</c:v>
                </c:pt>
                <c:pt idx="5">
                  <c:v>0.5</c:v>
                </c:pt>
              </c:numCache>
            </c:numRef>
          </c:val>
          <c:extLst>
            <c:ext xmlns:c16="http://schemas.microsoft.com/office/drawing/2014/chart" uri="{C3380CC4-5D6E-409C-BE32-E72D297353CC}">
              <c16:uniqueId val="{00000006-A325-4791-9291-6B6C6EFEE836}"/>
            </c:ext>
          </c:extLst>
        </c:ser>
        <c:dLbls>
          <c:showLegendKey val="0"/>
          <c:showVal val="1"/>
          <c:showCatName val="1"/>
          <c:showSerName val="0"/>
          <c:showPercent val="0"/>
          <c:showBubbleSize val="0"/>
          <c:separator> </c:separator>
          <c:showLeaderLines val="1"/>
        </c:dLbls>
        <c:firstSliceAng val="0"/>
      </c:pieChart>
      <c:spPr>
        <a:noFill/>
        <a:ln w="31921">
          <a:noFill/>
        </a:ln>
      </c:spPr>
    </c:plotArea>
    <c:plotVisOnly val="1"/>
    <c:dispBlanksAs val="zero"/>
    <c:showDLblsOverMax val="0"/>
  </c:chart>
  <c:spPr>
    <a:noFill/>
    <a:ln>
      <a:noFill/>
    </a:ln>
  </c:spPr>
  <c:txPr>
    <a:bodyPr/>
    <a:lstStyle/>
    <a:p>
      <a:pPr>
        <a:defRPr sz="1257" b="0" i="0" u="none" strike="noStrike" baseline="0">
          <a:solidFill>
            <a:schemeClr val="tx1"/>
          </a:solidFill>
          <a:latin typeface="Tahoma"/>
          <a:ea typeface="Tahoma"/>
          <a:cs typeface="Tahoma"/>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27" b="1" i="0" u="none" strike="noStrike" baseline="0">
                <a:solidFill>
                  <a:schemeClr val="tx1"/>
                </a:solidFill>
                <a:latin typeface="Tahoma"/>
                <a:ea typeface="Tahoma"/>
                <a:cs typeface="Tahoma"/>
              </a:defRPr>
            </a:pPr>
            <a:r>
              <a:rPr lang="de-DE" sz="1567" b="1" i="0" u="none" strike="noStrike" baseline="0">
                <a:solidFill>
                  <a:srgbClr val="000000"/>
                </a:solidFill>
                <a:latin typeface="Tahoma"/>
                <a:ea typeface="Tahoma"/>
                <a:cs typeface="Tahoma"/>
              </a:rPr>
              <a:t>Ursprung der Treibhausgase</a:t>
            </a:r>
          </a:p>
          <a:p>
            <a:pPr>
              <a:defRPr sz="1727" b="1" i="0" u="none" strike="noStrike" baseline="0">
                <a:solidFill>
                  <a:schemeClr val="tx1"/>
                </a:solidFill>
                <a:latin typeface="Tahoma"/>
                <a:ea typeface="Tahoma"/>
                <a:cs typeface="Tahoma"/>
              </a:defRPr>
            </a:pPr>
            <a:r>
              <a:rPr lang="de-DE" sz="1567" b="1" i="0" u="none" strike="noStrike" baseline="0">
                <a:solidFill>
                  <a:srgbClr val="000000"/>
                </a:solidFill>
                <a:latin typeface="Tahoma"/>
                <a:ea typeface="Tahoma"/>
                <a:cs typeface="Tahoma"/>
              </a:rPr>
              <a:t>[Mrd t CO</a:t>
            </a:r>
            <a:r>
              <a:rPr lang="de-DE" sz="979" b="0" i="0" u="none" strike="noStrike" baseline="0">
                <a:solidFill>
                  <a:srgbClr val="000000"/>
                </a:solidFill>
                <a:latin typeface="Tahoma"/>
                <a:ea typeface="Tahoma"/>
                <a:cs typeface="Tahoma"/>
              </a:rPr>
              <a:t>2</a:t>
            </a:r>
            <a:r>
              <a:rPr lang="de-DE" sz="1567" b="1" i="0" u="none" strike="noStrike" baseline="0">
                <a:solidFill>
                  <a:srgbClr val="000000"/>
                </a:solidFill>
                <a:latin typeface="Tahoma"/>
                <a:ea typeface="Tahoma"/>
                <a:cs typeface="Tahoma"/>
              </a:rPr>
              <a:t>-Äqu.]</a:t>
            </a:r>
          </a:p>
        </c:rich>
      </c:tx>
      <c:layout>
        <c:manualLayout>
          <c:xMode val="edge"/>
          <c:yMode val="edge"/>
          <c:x val="0.32801822323462415"/>
          <c:y val="2.0599250936329586E-2"/>
        </c:manualLayout>
      </c:layout>
      <c:overlay val="0"/>
      <c:spPr>
        <a:noFill/>
        <a:ln w="24876">
          <a:noFill/>
        </a:ln>
      </c:spPr>
    </c:title>
    <c:autoTitleDeleted val="0"/>
    <c:plotArea>
      <c:layout>
        <c:manualLayout>
          <c:layoutTarget val="inner"/>
          <c:xMode val="edge"/>
          <c:yMode val="edge"/>
          <c:x val="0.16742596810933941"/>
          <c:y val="0.23782771535580524"/>
          <c:w val="0.5546697038724373"/>
          <c:h val="0.62546816479400746"/>
        </c:manualLayout>
      </c:layout>
      <c:ofPieChart>
        <c:ofPieType val="bar"/>
        <c:varyColors val="1"/>
        <c:ser>
          <c:idx val="0"/>
          <c:order val="0"/>
          <c:tx>
            <c:strRef>
              <c:f>Sheet1!$B$1</c:f>
              <c:strCache>
                <c:ptCount val="1"/>
              </c:strCache>
            </c:strRef>
          </c:tx>
          <c:spPr>
            <a:ln w="12438">
              <a:solidFill>
                <a:schemeClr val="tx1"/>
              </a:solidFill>
              <a:prstDash val="solid"/>
            </a:ln>
          </c:spPr>
          <c:dPt>
            <c:idx val="0"/>
            <c:bubble3D val="0"/>
            <c:spPr>
              <a:solidFill>
                <a:schemeClr val="accent1"/>
              </a:solidFill>
              <a:ln w="12438">
                <a:solidFill>
                  <a:schemeClr val="tx1"/>
                </a:solidFill>
                <a:prstDash val="solid"/>
              </a:ln>
            </c:spPr>
            <c:extLst>
              <c:ext xmlns:c16="http://schemas.microsoft.com/office/drawing/2014/chart" uri="{C3380CC4-5D6E-409C-BE32-E72D297353CC}">
                <c16:uniqueId val="{00000000-FD60-4435-859C-38655B91DA1D}"/>
              </c:ext>
            </c:extLst>
          </c:dPt>
          <c:dPt>
            <c:idx val="1"/>
            <c:bubble3D val="0"/>
            <c:spPr>
              <a:solidFill>
                <a:srgbClr val="99CC00"/>
              </a:solidFill>
              <a:ln w="12438">
                <a:solidFill>
                  <a:schemeClr val="tx1"/>
                </a:solidFill>
                <a:prstDash val="solid"/>
              </a:ln>
            </c:spPr>
            <c:extLst>
              <c:ext xmlns:c16="http://schemas.microsoft.com/office/drawing/2014/chart" uri="{C3380CC4-5D6E-409C-BE32-E72D297353CC}">
                <c16:uniqueId val="{00000001-FD60-4435-859C-38655B91DA1D}"/>
              </c:ext>
            </c:extLst>
          </c:dPt>
          <c:dPt>
            <c:idx val="2"/>
            <c:bubble3D val="0"/>
            <c:spPr>
              <a:solidFill>
                <a:srgbClr val="808000"/>
              </a:solidFill>
              <a:ln w="12438">
                <a:solidFill>
                  <a:schemeClr val="tx1"/>
                </a:solidFill>
                <a:prstDash val="solid"/>
              </a:ln>
            </c:spPr>
            <c:extLst>
              <c:ext xmlns:c16="http://schemas.microsoft.com/office/drawing/2014/chart" uri="{C3380CC4-5D6E-409C-BE32-E72D297353CC}">
                <c16:uniqueId val="{00000002-FD60-4435-859C-38655B91DA1D}"/>
              </c:ext>
            </c:extLst>
          </c:dPt>
          <c:dPt>
            <c:idx val="3"/>
            <c:bubble3D val="0"/>
            <c:spPr>
              <a:solidFill>
                <a:srgbClr val="FF9900"/>
              </a:solidFill>
              <a:ln w="12438">
                <a:solidFill>
                  <a:schemeClr val="tx1"/>
                </a:solidFill>
                <a:prstDash val="solid"/>
              </a:ln>
            </c:spPr>
            <c:extLst>
              <c:ext xmlns:c16="http://schemas.microsoft.com/office/drawing/2014/chart" uri="{C3380CC4-5D6E-409C-BE32-E72D297353CC}">
                <c16:uniqueId val="{00000003-FD60-4435-859C-38655B91DA1D}"/>
              </c:ext>
            </c:extLst>
          </c:dPt>
          <c:dPt>
            <c:idx val="4"/>
            <c:bubble3D val="0"/>
            <c:spPr>
              <a:solidFill>
                <a:srgbClr val="FFCC00"/>
              </a:solidFill>
              <a:ln w="12438">
                <a:solidFill>
                  <a:schemeClr val="tx1"/>
                </a:solidFill>
                <a:prstDash val="solid"/>
              </a:ln>
            </c:spPr>
            <c:extLst>
              <c:ext xmlns:c16="http://schemas.microsoft.com/office/drawing/2014/chart" uri="{C3380CC4-5D6E-409C-BE32-E72D297353CC}">
                <c16:uniqueId val="{00000004-FD60-4435-859C-38655B91DA1D}"/>
              </c:ext>
            </c:extLst>
          </c:dPt>
          <c:dPt>
            <c:idx val="5"/>
            <c:bubble3D val="0"/>
            <c:spPr>
              <a:solidFill>
                <a:srgbClr val="FFCC99"/>
              </a:solidFill>
              <a:ln w="12438">
                <a:solidFill>
                  <a:schemeClr val="tx1"/>
                </a:solidFill>
                <a:prstDash val="solid"/>
              </a:ln>
            </c:spPr>
            <c:extLst>
              <c:ext xmlns:c16="http://schemas.microsoft.com/office/drawing/2014/chart" uri="{C3380CC4-5D6E-409C-BE32-E72D297353CC}">
                <c16:uniqueId val="{00000005-FD60-4435-859C-38655B91DA1D}"/>
              </c:ext>
            </c:extLst>
          </c:dPt>
          <c:dPt>
            <c:idx val="6"/>
            <c:bubble3D val="0"/>
            <c:spPr>
              <a:solidFill>
                <a:srgbClr val="FFFF99"/>
              </a:solidFill>
              <a:ln w="12438">
                <a:solidFill>
                  <a:schemeClr val="tx1"/>
                </a:solidFill>
                <a:prstDash val="solid"/>
              </a:ln>
            </c:spPr>
            <c:extLst>
              <c:ext xmlns:c16="http://schemas.microsoft.com/office/drawing/2014/chart" uri="{C3380CC4-5D6E-409C-BE32-E72D297353CC}">
                <c16:uniqueId val="{00000006-FD60-4435-859C-38655B91DA1D}"/>
              </c:ext>
            </c:extLst>
          </c:dPt>
          <c:dPt>
            <c:idx val="7"/>
            <c:bubble3D val="0"/>
            <c:spPr>
              <a:solidFill>
                <a:srgbClr val="FF6600"/>
              </a:solidFill>
              <a:ln w="12438">
                <a:solidFill>
                  <a:schemeClr val="tx1"/>
                </a:solidFill>
                <a:prstDash val="solid"/>
              </a:ln>
            </c:spPr>
            <c:extLst>
              <c:ext xmlns:c16="http://schemas.microsoft.com/office/drawing/2014/chart" uri="{C3380CC4-5D6E-409C-BE32-E72D297353CC}">
                <c16:uniqueId val="{00000007-FD60-4435-859C-38655B91DA1D}"/>
              </c:ext>
            </c:extLst>
          </c:dPt>
          <c:dLbls>
            <c:dLbl>
              <c:idx val="0"/>
              <c:layout>
                <c:manualLayout>
                  <c:xMode val="edge"/>
                  <c:yMode val="edge"/>
                  <c:x val="0.31321184510250571"/>
                  <c:y val="0.94194756554307113"/>
                </c:manualLayout>
              </c:layout>
              <c:spPr>
                <a:noFill/>
                <a:ln w="24876">
                  <a:noFill/>
                </a:ln>
              </c:spPr>
              <c:txPr>
                <a:bodyPr/>
                <a:lstStyle/>
                <a:p>
                  <a:pPr>
                    <a:defRPr sz="1371" b="1" i="0" u="none" strike="noStrike" baseline="0">
                      <a:solidFill>
                        <a:schemeClr val="tx1"/>
                      </a:solidFill>
                      <a:latin typeface="Tahoma"/>
                      <a:ea typeface="Tahoma"/>
                      <a:cs typeface="Tahoma"/>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FD60-4435-859C-38655B91DA1D}"/>
                </c:ext>
              </c:extLst>
            </c:dLbl>
            <c:dLbl>
              <c:idx val="1"/>
              <c:layout>
                <c:manualLayout>
                  <c:xMode val="edge"/>
                  <c:yMode val="edge"/>
                  <c:x val="1.7084282460136675E-2"/>
                  <c:y val="0.79400749063670417"/>
                </c:manualLayout>
              </c:layout>
              <c:tx>
                <c:rich>
                  <a:bodyPr/>
                  <a:lstStyle/>
                  <a:p>
                    <a:pPr>
                      <a:defRPr sz="1371" b="1" i="0" u="none" strike="noStrike" baseline="0">
                        <a:solidFill>
                          <a:schemeClr val="tx1"/>
                        </a:solidFill>
                        <a:latin typeface="Tahoma"/>
                        <a:ea typeface="Tahoma"/>
                        <a:cs typeface="Tahoma"/>
                      </a:defRPr>
                    </a:pPr>
                    <a:r>
                      <a:rPr lang="de-DE"/>
                      <a:t>Veränderte Land- und Waldnutzung 7,8</a:t>
                    </a:r>
                  </a:p>
                </c:rich>
              </c:tx>
              <c:spPr>
                <a:noFill/>
                <a:ln w="24876">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60-4435-859C-38655B91DA1D}"/>
                </c:ext>
              </c:extLst>
            </c:dLbl>
            <c:dLbl>
              <c:idx val="2"/>
              <c:layout>
                <c:manualLayout>
                  <c:xMode val="edge"/>
                  <c:yMode val="edge"/>
                  <c:x val="2.6195899772209569E-2"/>
                  <c:y val="0.19288389513108614"/>
                </c:manualLayout>
              </c:layout>
              <c:tx>
                <c:rich>
                  <a:bodyPr/>
                  <a:lstStyle/>
                  <a:p>
                    <a:pPr>
                      <a:defRPr sz="1371" b="1" i="0" u="none" strike="noStrike" baseline="0">
                        <a:solidFill>
                          <a:schemeClr val="tx1"/>
                        </a:solidFill>
                        <a:latin typeface="Tahoma"/>
                        <a:ea typeface="Tahoma"/>
                        <a:cs typeface="Tahoma"/>
                      </a:defRPr>
                    </a:pPr>
                    <a:r>
                      <a:rPr lang="de-DE"/>
                      <a:t>Landwirtschaft 5,6</a:t>
                    </a:r>
                  </a:p>
                </c:rich>
              </c:tx>
              <c:spPr>
                <a:noFill/>
                <a:ln w="24876">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60-4435-859C-38655B91DA1D}"/>
                </c:ext>
              </c:extLst>
            </c:dLbl>
            <c:dLbl>
              <c:idx val="3"/>
              <c:layout>
                <c:manualLayout>
                  <c:xMode val="edge"/>
                  <c:yMode val="edge"/>
                  <c:x val="0.79157175398633262"/>
                  <c:y val="0.18913857677902621"/>
                </c:manualLayout>
              </c:layout>
              <c:tx>
                <c:rich>
                  <a:bodyPr/>
                  <a:lstStyle/>
                  <a:p>
                    <a:pPr>
                      <a:defRPr sz="1371" b="1" i="0" u="none" strike="noStrike" baseline="0">
                        <a:solidFill>
                          <a:schemeClr val="tx1"/>
                        </a:solidFill>
                        <a:latin typeface="Tahoma"/>
                        <a:ea typeface="Tahoma"/>
                        <a:cs typeface="Tahoma"/>
                      </a:defRPr>
                    </a:pPr>
                    <a:r>
                      <a:rPr lang="de-DE"/>
                      <a:t>Strom- und Wärme-erzeugung 12,7</a:t>
                    </a:r>
                  </a:p>
                </c:rich>
              </c:tx>
              <c:spPr>
                <a:noFill/>
                <a:ln w="24876">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60-4435-859C-38655B91DA1D}"/>
                </c:ext>
              </c:extLst>
            </c:dLbl>
            <c:dLbl>
              <c:idx val="4"/>
              <c:layout>
                <c:manualLayout>
                  <c:xMode val="edge"/>
                  <c:yMode val="edge"/>
                  <c:x val="0.81093394077448744"/>
                  <c:y val="0.47565543071161048"/>
                </c:manualLayout>
              </c:layout>
              <c:spPr>
                <a:noFill/>
                <a:ln w="24876">
                  <a:noFill/>
                </a:ln>
              </c:spPr>
              <c:txPr>
                <a:bodyPr/>
                <a:lstStyle/>
                <a:p>
                  <a:pPr>
                    <a:defRPr sz="1371" b="1" i="0" u="none" strike="noStrike" baseline="0">
                      <a:solidFill>
                        <a:schemeClr val="tx1"/>
                      </a:solidFill>
                      <a:latin typeface="Tahoma"/>
                      <a:ea typeface="Tahoma"/>
                      <a:cs typeface="Tahoma"/>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D60-4435-859C-38655B91DA1D}"/>
                </c:ext>
              </c:extLst>
            </c:dLbl>
            <c:dLbl>
              <c:idx val="5"/>
              <c:layout>
                <c:manualLayout>
                  <c:xMode val="edge"/>
                  <c:yMode val="edge"/>
                  <c:x val="0.80523917995444194"/>
                  <c:y val="0.6348314606741573"/>
                </c:manualLayout>
              </c:layout>
              <c:spPr>
                <a:noFill/>
                <a:ln w="24876">
                  <a:noFill/>
                </a:ln>
              </c:spPr>
              <c:txPr>
                <a:bodyPr/>
                <a:lstStyle/>
                <a:p>
                  <a:pPr>
                    <a:defRPr sz="1371" b="1" i="0" u="none" strike="noStrike" baseline="0">
                      <a:solidFill>
                        <a:schemeClr val="tx1"/>
                      </a:solidFill>
                      <a:latin typeface="Tahoma"/>
                      <a:ea typeface="Tahoma"/>
                      <a:cs typeface="Tahoma"/>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D60-4435-859C-38655B91DA1D}"/>
                </c:ext>
              </c:extLst>
            </c:dLbl>
            <c:dLbl>
              <c:idx val="6"/>
              <c:layout>
                <c:manualLayout>
                  <c:xMode val="edge"/>
                  <c:yMode val="edge"/>
                  <c:x val="0.80751708428246016"/>
                  <c:y val="0.8146067415730337"/>
                </c:manualLayout>
              </c:layout>
              <c:spPr>
                <a:noFill/>
                <a:ln w="24876">
                  <a:noFill/>
                </a:ln>
              </c:spPr>
              <c:txPr>
                <a:bodyPr/>
                <a:lstStyle/>
                <a:p>
                  <a:pPr>
                    <a:defRPr sz="1371" b="1" i="0" u="none" strike="noStrike" baseline="0">
                      <a:solidFill>
                        <a:schemeClr val="tx1"/>
                      </a:solidFill>
                      <a:latin typeface="Tahoma"/>
                      <a:ea typeface="Tahoma"/>
                      <a:cs typeface="Tahoma"/>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D60-4435-859C-38655B91DA1D}"/>
                </c:ext>
              </c:extLst>
            </c:dLbl>
            <c:dLbl>
              <c:idx val="7"/>
              <c:layout>
                <c:manualLayout>
                  <c:xMode val="edge"/>
                  <c:yMode val="edge"/>
                  <c:x val="0.38041002277904329"/>
                  <c:y val="0.46254681647940077"/>
                </c:manualLayout>
              </c:layout>
              <c:tx>
                <c:rich>
                  <a:bodyPr/>
                  <a:lstStyle/>
                  <a:p>
                    <a:pPr>
                      <a:defRPr sz="1371" b="1" i="0" u="none" strike="noStrike" baseline="0">
                        <a:solidFill>
                          <a:schemeClr val="tx1"/>
                        </a:solidFill>
                        <a:latin typeface="Tahoma"/>
                        <a:ea typeface="Tahoma"/>
                        <a:cs typeface="Tahoma"/>
                      </a:defRPr>
                    </a:pPr>
                    <a:r>
                      <a:rPr lang="de-DE"/>
                      <a:t>Energie-verbrauch
insgesamt
32,5</a:t>
                    </a:r>
                  </a:p>
                </c:rich>
              </c:tx>
              <c:spPr>
                <a:noFill/>
                <a:ln w="24876">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60-4435-859C-38655B91DA1D}"/>
                </c:ext>
              </c:extLst>
            </c:dLbl>
            <c:spPr>
              <a:noFill/>
              <a:ln w="24876">
                <a:noFill/>
              </a:ln>
            </c:spPr>
            <c:txPr>
              <a:bodyPr wrap="square" lIns="38100" tIns="19050" rIns="38100" bIns="19050" anchor="ctr">
                <a:spAutoFit/>
              </a:bodyPr>
              <a:lstStyle/>
              <a:p>
                <a:pPr>
                  <a:defRPr sz="1371" b="1" i="0" u="none" strike="noStrike" baseline="0">
                    <a:solidFill>
                      <a:schemeClr val="tx1"/>
                    </a:solidFill>
                    <a:latin typeface="Tahoma"/>
                    <a:ea typeface="Tahoma"/>
                    <a:cs typeface="Tahoma"/>
                  </a:defRPr>
                </a:pPr>
                <a:endParaRPr lang="de-DE"/>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Sheet1!$A$2:$A$8</c:f>
              <c:strCache>
                <c:ptCount val="7"/>
                <c:pt idx="0">
                  <c:v>Abfälle</c:v>
                </c:pt>
                <c:pt idx="1">
                  <c:v>Veränderte Land- und Waldnutzung</c:v>
                </c:pt>
                <c:pt idx="2">
                  <c:v>Landwirtschaft</c:v>
                </c:pt>
                <c:pt idx="3">
                  <c:v>Strom- und Wärmeerzeugung</c:v>
                </c:pt>
                <c:pt idx="4">
                  <c:v>Verkehr</c:v>
                </c:pt>
                <c:pt idx="5">
                  <c:v>Industrielle Produktion</c:v>
                </c:pt>
                <c:pt idx="6">
                  <c:v>Haushalte und sonstiges</c:v>
                </c:pt>
              </c:strCache>
            </c:strRef>
          </c:cat>
          <c:val>
            <c:numRef>
              <c:f>Sheet1!$B$2:$B$8</c:f>
              <c:numCache>
                <c:formatCode>General</c:formatCode>
                <c:ptCount val="7"/>
                <c:pt idx="0">
                  <c:v>1.5</c:v>
                </c:pt>
                <c:pt idx="1">
                  <c:v>7.8</c:v>
                </c:pt>
                <c:pt idx="2">
                  <c:v>5.6</c:v>
                </c:pt>
                <c:pt idx="3">
                  <c:v>12.7</c:v>
                </c:pt>
                <c:pt idx="4">
                  <c:v>6.4</c:v>
                </c:pt>
                <c:pt idx="5">
                  <c:v>9.5</c:v>
                </c:pt>
                <c:pt idx="6">
                  <c:v>3.9</c:v>
                </c:pt>
              </c:numCache>
            </c:numRef>
          </c:val>
          <c:extLst>
            <c:ext xmlns:c16="http://schemas.microsoft.com/office/drawing/2014/chart" uri="{C3380CC4-5D6E-409C-BE32-E72D297353CC}">
              <c16:uniqueId val="{00000008-FD60-4435-859C-38655B91DA1D}"/>
            </c:ext>
          </c:extLst>
        </c:ser>
        <c:dLbls>
          <c:showLegendKey val="0"/>
          <c:showVal val="1"/>
          <c:showCatName val="1"/>
          <c:showSerName val="0"/>
          <c:showPercent val="0"/>
          <c:showBubbleSize val="0"/>
          <c:separator> </c:separator>
          <c:showLeaderLines val="1"/>
        </c:dLbls>
        <c:gapWidth val="35"/>
        <c:splitType val="pos"/>
        <c:splitPos val="4"/>
        <c:secondPieSize val="75"/>
        <c:serLines>
          <c:spPr>
            <a:ln w="12438">
              <a:solidFill>
                <a:schemeClr val="tx1"/>
              </a:solidFill>
              <a:prstDash val="solid"/>
            </a:ln>
          </c:spPr>
        </c:serLines>
      </c:ofPieChart>
      <c:spPr>
        <a:noFill/>
        <a:ln w="24876">
          <a:noFill/>
        </a:ln>
      </c:spPr>
    </c:plotArea>
    <c:plotVisOnly val="1"/>
    <c:dispBlanksAs val="zero"/>
    <c:showDLblsOverMax val="0"/>
  </c:chart>
  <c:spPr>
    <a:noFill/>
    <a:ln>
      <a:noFill/>
    </a:ln>
  </c:spPr>
  <c:txPr>
    <a:bodyPr/>
    <a:lstStyle/>
    <a:p>
      <a:pPr>
        <a:defRPr sz="979" b="0" i="0" u="none" strike="noStrike" baseline="0">
          <a:solidFill>
            <a:schemeClr val="tx1"/>
          </a:solidFill>
          <a:latin typeface="Tahoma"/>
          <a:ea typeface="Tahoma"/>
          <a:cs typeface="Tahoma"/>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r">
              <a:defRPr sz="1831" b="1" i="0" u="none" strike="noStrike" baseline="0">
                <a:solidFill>
                  <a:schemeClr val="tx1"/>
                </a:solidFill>
                <a:latin typeface="Tahoma"/>
                <a:ea typeface="Tahoma"/>
                <a:cs typeface="Tahoma"/>
              </a:defRPr>
            </a:pPr>
            <a:r>
              <a:rPr lang="de-DE" sz="912" b="1" i="0" u="none" strike="noStrike" baseline="0">
                <a:solidFill>
                  <a:srgbClr val="000000"/>
                </a:solidFill>
                <a:latin typeface="Arial"/>
                <a:cs typeface="Arial"/>
              </a:rPr>
              <a:t>CO</a:t>
            </a:r>
            <a:r>
              <a:rPr lang="de-DE" sz="730" b="1" i="0" u="none" strike="noStrike" baseline="0">
                <a:solidFill>
                  <a:srgbClr val="000000"/>
                </a:solidFill>
                <a:latin typeface="Arial"/>
                <a:cs typeface="Arial"/>
              </a:rPr>
              <a:t>2</a:t>
            </a:r>
            <a:r>
              <a:rPr lang="de-DE" sz="912" b="1" i="0" u="none" strike="noStrike" baseline="0">
                <a:solidFill>
                  <a:srgbClr val="000000"/>
                </a:solidFill>
                <a:latin typeface="Arial"/>
                <a:cs typeface="Arial"/>
              </a:rPr>
              <a:t>-Verursacher in Deutschland 2005</a:t>
            </a:r>
          </a:p>
          <a:p>
            <a:pPr algn="r">
              <a:defRPr sz="1831" b="1" i="0" u="none" strike="noStrike" baseline="0">
                <a:solidFill>
                  <a:schemeClr val="tx1"/>
                </a:solidFill>
                <a:latin typeface="Tahoma"/>
                <a:ea typeface="Tahoma"/>
                <a:cs typeface="Tahoma"/>
              </a:defRPr>
            </a:pPr>
            <a:r>
              <a:rPr lang="de-DE" sz="730" b="1" i="0" u="none" strike="noStrike" baseline="0">
                <a:solidFill>
                  <a:srgbClr val="000000"/>
                </a:solidFill>
                <a:latin typeface="Arial"/>
                <a:cs typeface="Arial"/>
              </a:rPr>
              <a:t>(Anteile 2005 in %) [ISW-Report 73]</a:t>
            </a:r>
          </a:p>
        </c:rich>
      </c:tx>
      <c:layout>
        <c:manualLayout>
          <c:xMode val="edge"/>
          <c:yMode val="edge"/>
          <c:x val="0.59301014656144302"/>
          <c:y val="1.6393442622950821E-2"/>
        </c:manualLayout>
      </c:layout>
      <c:overlay val="0"/>
      <c:spPr>
        <a:noFill/>
        <a:ln w="23173">
          <a:noFill/>
        </a:ln>
      </c:spPr>
    </c:title>
    <c:autoTitleDeleted val="0"/>
    <c:plotArea>
      <c:layout>
        <c:manualLayout>
          <c:layoutTarget val="inner"/>
          <c:xMode val="edge"/>
          <c:yMode val="edge"/>
          <c:x val="0.28072153325817362"/>
          <c:y val="0.18852459016393441"/>
          <c:w val="0.41262683201803835"/>
          <c:h val="0.75"/>
        </c:manualLayout>
      </c:layout>
      <c:pieChart>
        <c:varyColors val="1"/>
        <c:ser>
          <c:idx val="0"/>
          <c:order val="0"/>
          <c:tx>
            <c:strRef>
              <c:f>Sheet1!$B$1</c:f>
              <c:strCache>
                <c:ptCount val="1"/>
                <c:pt idx="0">
                  <c:v>1. Qrtl.</c:v>
                </c:pt>
              </c:strCache>
            </c:strRef>
          </c:tx>
          <c:spPr>
            <a:solidFill>
              <a:schemeClr val="accent1"/>
            </a:solidFill>
            <a:ln w="11586">
              <a:solidFill>
                <a:schemeClr val="tx1"/>
              </a:solidFill>
              <a:prstDash val="solid"/>
            </a:ln>
          </c:spPr>
          <c:dPt>
            <c:idx val="0"/>
            <c:bubble3D val="0"/>
            <c:spPr>
              <a:solidFill>
                <a:srgbClr val="FF9900"/>
              </a:solidFill>
              <a:ln w="11586">
                <a:solidFill>
                  <a:schemeClr val="tx1"/>
                </a:solidFill>
                <a:prstDash val="solid"/>
              </a:ln>
            </c:spPr>
            <c:extLst>
              <c:ext xmlns:c16="http://schemas.microsoft.com/office/drawing/2014/chart" uri="{C3380CC4-5D6E-409C-BE32-E72D297353CC}">
                <c16:uniqueId val="{00000000-D5CF-4F63-8128-8B4C7B96FDE1}"/>
              </c:ext>
            </c:extLst>
          </c:dPt>
          <c:dPt>
            <c:idx val="1"/>
            <c:bubble3D val="0"/>
            <c:spPr>
              <a:solidFill>
                <a:srgbClr val="FFFF99"/>
              </a:solidFill>
              <a:ln w="11586">
                <a:solidFill>
                  <a:schemeClr val="tx1"/>
                </a:solidFill>
                <a:prstDash val="solid"/>
              </a:ln>
            </c:spPr>
            <c:extLst>
              <c:ext xmlns:c16="http://schemas.microsoft.com/office/drawing/2014/chart" uri="{C3380CC4-5D6E-409C-BE32-E72D297353CC}">
                <c16:uniqueId val="{00000001-D5CF-4F63-8128-8B4C7B96FDE1}"/>
              </c:ext>
            </c:extLst>
          </c:dPt>
          <c:dPt>
            <c:idx val="2"/>
            <c:bubble3D val="0"/>
            <c:spPr>
              <a:solidFill>
                <a:srgbClr val="FFCC99"/>
              </a:solidFill>
              <a:ln w="11586">
                <a:solidFill>
                  <a:schemeClr val="tx1"/>
                </a:solidFill>
                <a:prstDash val="solid"/>
              </a:ln>
            </c:spPr>
            <c:extLst>
              <c:ext xmlns:c16="http://schemas.microsoft.com/office/drawing/2014/chart" uri="{C3380CC4-5D6E-409C-BE32-E72D297353CC}">
                <c16:uniqueId val="{00000002-D5CF-4F63-8128-8B4C7B96FDE1}"/>
              </c:ext>
            </c:extLst>
          </c:dPt>
          <c:dPt>
            <c:idx val="3"/>
            <c:bubble3D val="0"/>
            <c:spPr>
              <a:solidFill>
                <a:schemeClr val="hlink"/>
              </a:solidFill>
              <a:ln w="11586">
                <a:solidFill>
                  <a:schemeClr val="tx1"/>
                </a:solidFill>
                <a:prstDash val="solid"/>
              </a:ln>
            </c:spPr>
            <c:extLst>
              <c:ext xmlns:c16="http://schemas.microsoft.com/office/drawing/2014/chart" uri="{C3380CC4-5D6E-409C-BE32-E72D297353CC}">
                <c16:uniqueId val="{00000003-D5CF-4F63-8128-8B4C7B96FDE1}"/>
              </c:ext>
            </c:extLst>
          </c:dPt>
          <c:dPt>
            <c:idx val="4"/>
            <c:bubble3D val="0"/>
            <c:spPr>
              <a:solidFill>
                <a:srgbClr val="FF99CC"/>
              </a:solidFill>
              <a:ln w="11586">
                <a:solidFill>
                  <a:schemeClr val="tx1"/>
                </a:solidFill>
                <a:prstDash val="solid"/>
              </a:ln>
            </c:spPr>
            <c:extLst>
              <c:ext xmlns:c16="http://schemas.microsoft.com/office/drawing/2014/chart" uri="{C3380CC4-5D6E-409C-BE32-E72D297353CC}">
                <c16:uniqueId val="{00000004-D5CF-4F63-8128-8B4C7B96FDE1}"/>
              </c:ext>
            </c:extLst>
          </c:dPt>
          <c:dPt>
            <c:idx val="5"/>
            <c:bubble3D val="0"/>
            <c:spPr>
              <a:solidFill>
                <a:srgbClr val="CCCCFF"/>
              </a:solidFill>
              <a:ln w="11586">
                <a:solidFill>
                  <a:schemeClr val="tx1"/>
                </a:solidFill>
                <a:prstDash val="solid"/>
              </a:ln>
            </c:spPr>
            <c:extLst>
              <c:ext xmlns:c16="http://schemas.microsoft.com/office/drawing/2014/chart" uri="{C3380CC4-5D6E-409C-BE32-E72D297353CC}">
                <c16:uniqueId val="{00000005-D5CF-4F63-8128-8B4C7B96FDE1}"/>
              </c:ext>
            </c:extLst>
          </c:dPt>
          <c:dLbls>
            <c:dLbl>
              <c:idx val="0"/>
              <c:layout>
                <c:manualLayout>
                  <c:xMode val="edge"/>
                  <c:yMode val="edge"/>
                  <c:x val="0.76099210822998875"/>
                  <c:y val="0.40573770491803279"/>
                </c:manualLayout>
              </c:layout>
              <c:tx>
                <c:rich>
                  <a:bodyPr/>
                  <a:lstStyle/>
                  <a:p>
                    <a:pPr>
                      <a:defRPr sz="1277" b="1" i="0" u="none" strike="noStrike" baseline="0">
                        <a:solidFill>
                          <a:schemeClr val="tx1"/>
                        </a:solidFill>
                        <a:latin typeface="Tahoma"/>
                        <a:ea typeface="Tahoma"/>
                        <a:cs typeface="Tahoma"/>
                      </a:defRPr>
                    </a:pPr>
                    <a:r>
                      <a:rPr lang="de-DE"/>
                      <a:t>Energie-wirtschaft
45%</a:t>
                    </a:r>
                  </a:p>
                </c:rich>
              </c:tx>
              <c:spPr>
                <a:noFill/>
                <a:ln w="23173">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CF-4F63-8128-8B4C7B96FDE1}"/>
                </c:ext>
              </c:extLst>
            </c:dLbl>
            <c:dLbl>
              <c:idx val="1"/>
              <c:layout>
                <c:manualLayout>
                  <c:xMode val="edge"/>
                  <c:yMode val="edge"/>
                  <c:x val="0.15670800450958286"/>
                  <c:y val="0.85245901639344257"/>
                </c:manualLayout>
              </c:layout>
              <c:numFmt formatCode="0%" sourceLinked="0"/>
              <c:spPr>
                <a:noFill/>
                <a:ln w="23173">
                  <a:noFill/>
                </a:ln>
              </c:spPr>
              <c:txPr>
                <a:bodyPr/>
                <a:lstStyle/>
                <a:p>
                  <a:pPr>
                    <a:defRPr sz="1277" b="1" i="0" u="none" strike="noStrike" baseline="0">
                      <a:solidFill>
                        <a:schemeClr val="tx1"/>
                      </a:solidFill>
                      <a:latin typeface="Tahoma"/>
                      <a:ea typeface="Tahoma"/>
                      <a:cs typeface="Tahoma"/>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CF-4F63-8128-8B4C7B96FDE1}"/>
                </c:ext>
              </c:extLst>
            </c:dLbl>
            <c:dLbl>
              <c:idx val="2"/>
              <c:layout>
                <c:manualLayout>
                  <c:xMode val="edge"/>
                  <c:yMode val="edge"/>
                  <c:x val="9.92108229988726E-2"/>
                  <c:y val="0.59836065573770492"/>
                </c:manualLayout>
              </c:layout>
              <c:numFmt formatCode="0%" sourceLinked="0"/>
              <c:spPr>
                <a:noFill/>
                <a:ln w="23173">
                  <a:noFill/>
                </a:ln>
              </c:spPr>
              <c:txPr>
                <a:bodyPr/>
                <a:lstStyle/>
                <a:p>
                  <a:pPr>
                    <a:defRPr sz="1277" b="1" i="0" u="none" strike="noStrike" baseline="0">
                      <a:solidFill>
                        <a:schemeClr val="tx1"/>
                      </a:solidFill>
                      <a:latin typeface="Tahoma"/>
                      <a:ea typeface="Tahoma"/>
                      <a:cs typeface="Tahoma"/>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5CF-4F63-8128-8B4C7B96FDE1}"/>
                </c:ext>
              </c:extLst>
            </c:dLbl>
            <c:dLbl>
              <c:idx val="3"/>
              <c:layout>
                <c:manualLayout>
                  <c:xMode val="edge"/>
                  <c:yMode val="edge"/>
                  <c:x val="7.4408117249154457E-2"/>
                  <c:y val="0.38934426229508196"/>
                </c:manualLayout>
              </c:layout>
              <c:numFmt formatCode="0%" sourceLinked="0"/>
              <c:spPr>
                <a:noFill/>
                <a:ln w="23173">
                  <a:noFill/>
                </a:ln>
              </c:spPr>
              <c:txPr>
                <a:bodyPr/>
                <a:lstStyle/>
                <a:p>
                  <a:pPr>
                    <a:defRPr sz="1277" b="1" i="0" u="none" strike="noStrike" baseline="0">
                      <a:solidFill>
                        <a:schemeClr val="tx1"/>
                      </a:solidFill>
                      <a:latin typeface="Tahoma"/>
                      <a:ea typeface="Tahoma"/>
                      <a:cs typeface="Tahoma"/>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5CF-4F63-8128-8B4C7B96FDE1}"/>
                </c:ext>
              </c:extLst>
            </c:dLbl>
            <c:dLbl>
              <c:idx val="4"/>
              <c:layout>
                <c:manualLayout>
                  <c:xMode val="edge"/>
                  <c:yMode val="edge"/>
                  <c:x val="3.4949267192784669E-2"/>
                  <c:y val="0.18032786885245902"/>
                </c:manualLayout>
              </c:layout>
              <c:numFmt formatCode="0%" sourceLinked="0"/>
              <c:spPr>
                <a:noFill/>
                <a:ln w="23173">
                  <a:noFill/>
                </a:ln>
              </c:spPr>
              <c:txPr>
                <a:bodyPr/>
                <a:lstStyle/>
                <a:p>
                  <a:pPr>
                    <a:defRPr sz="1277" b="1" i="0" u="none" strike="noStrike" baseline="0">
                      <a:solidFill>
                        <a:schemeClr val="tx1"/>
                      </a:solidFill>
                      <a:latin typeface="Tahoma"/>
                      <a:ea typeface="Tahoma"/>
                      <a:cs typeface="Tahoma"/>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D5CF-4F63-8128-8B4C7B96FDE1}"/>
                </c:ext>
              </c:extLst>
            </c:dLbl>
            <c:dLbl>
              <c:idx val="5"/>
              <c:tx>
                <c:rich>
                  <a:bodyPr/>
                  <a:lstStyle/>
                  <a:p>
                    <a:pPr>
                      <a:defRPr sz="1277" b="1" i="0" u="none" strike="noStrike" baseline="0">
                        <a:solidFill>
                          <a:schemeClr val="tx1"/>
                        </a:solidFill>
                        <a:latin typeface="Tahoma"/>
                        <a:ea typeface="Tahoma"/>
                        <a:cs typeface="Tahoma"/>
                      </a:defRPr>
                    </a:pPr>
                    <a:r>
                      <a:rPr lang="de-DE"/>
                      <a:t>Militär,
sonstiges
1%</a:t>
                    </a:r>
                  </a:p>
                </c:rich>
              </c:tx>
              <c:spPr>
                <a:noFill/>
                <a:ln w="23173">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CF-4F63-8128-8B4C7B96FDE1}"/>
                </c:ext>
              </c:extLst>
            </c:dLbl>
            <c:numFmt formatCode="0%" sourceLinked="0"/>
            <c:spPr>
              <a:noFill/>
              <a:ln w="23173">
                <a:noFill/>
              </a:ln>
            </c:spPr>
            <c:txPr>
              <a:bodyPr wrap="square" lIns="38100" tIns="19050" rIns="38100" bIns="19050" anchor="ctr">
                <a:spAutoFit/>
              </a:bodyPr>
              <a:lstStyle/>
              <a:p>
                <a:pPr>
                  <a:defRPr sz="1277" b="1" i="0" u="none" strike="noStrike" baseline="0">
                    <a:solidFill>
                      <a:schemeClr val="tx1"/>
                    </a:solidFill>
                    <a:latin typeface="Tahoma"/>
                    <a:ea typeface="Tahoma"/>
                    <a:cs typeface="Tahoma"/>
                  </a:defRPr>
                </a:pPr>
                <a:endParaRPr lang="de-DE"/>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Energie-wirtschaft</c:v>
                </c:pt>
                <c:pt idx="1">
                  <c:v>Verkehr</c:v>
                </c:pt>
                <c:pt idx="2">
                  <c:v>Haushalte</c:v>
                </c:pt>
                <c:pt idx="3">
                  <c:v>Industrie</c:v>
                </c:pt>
                <c:pt idx="4">
                  <c:v>Gewerbe, Handel, Dienstleistungen</c:v>
                </c:pt>
                <c:pt idx="5">
                  <c:v>Militär, sonstiges</c:v>
                </c:pt>
              </c:strCache>
            </c:strRef>
          </c:cat>
          <c:val>
            <c:numRef>
              <c:f>Sheet1!$B$2:$B$7</c:f>
              <c:numCache>
                <c:formatCode>General</c:formatCode>
                <c:ptCount val="6"/>
                <c:pt idx="0">
                  <c:v>45.5</c:v>
                </c:pt>
                <c:pt idx="1">
                  <c:v>20.7</c:v>
                </c:pt>
                <c:pt idx="2">
                  <c:v>14.2</c:v>
                </c:pt>
                <c:pt idx="3">
                  <c:v>12.9</c:v>
                </c:pt>
                <c:pt idx="4">
                  <c:v>5.7</c:v>
                </c:pt>
                <c:pt idx="5">
                  <c:v>1</c:v>
                </c:pt>
              </c:numCache>
            </c:numRef>
          </c:val>
          <c:extLst>
            <c:ext xmlns:c16="http://schemas.microsoft.com/office/drawing/2014/chart" uri="{C3380CC4-5D6E-409C-BE32-E72D297353CC}">
              <c16:uniqueId val="{00000006-D5CF-4F63-8128-8B4C7B96FDE1}"/>
            </c:ext>
          </c:extLst>
        </c:ser>
        <c:ser>
          <c:idx val="1"/>
          <c:order val="1"/>
          <c:tx>
            <c:strRef>
              <c:f>Sheet1!$C$1</c:f>
              <c:strCache>
                <c:ptCount val="1"/>
              </c:strCache>
            </c:strRef>
          </c:tx>
          <c:spPr>
            <a:solidFill>
              <a:schemeClr val="accent2"/>
            </a:solidFill>
            <a:ln w="11586">
              <a:solidFill>
                <a:schemeClr val="tx1"/>
              </a:solidFill>
              <a:prstDash val="solid"/>
            </a:ln>
          </c:spPr>
          <c:dPt>
            <c:idx val="0"/>
            <c:bubble3D val="0"/>
            <c:spPr>
              <a:solidFill>
                <a:schemeClr val="accent1"/>
              </a:solidFill>
              <a:ln w="11586">
                <a:solidFill>
                  <a:schemeClr val="tx1"/>
                </a:solidFill>
                <a:prstDash val="solid"/>
              </a:ln>
            </c:spPr>
            <c:extLst>
              <c:ext xmlns:c16="http://schemas.microsoft.com/office/drawing/2014/chart" uri="{C3380CC4-5D6E-409C-BE32-E72D297353CC}">
                <c16:uniqueId val="{00000007-D5CF-4F63-8128-8B4C7B96FDE1}"/>
              </c:ext>
            </c:extLst>
          </c:dPt>
          <c:dPt>
            <c:idx val="1"/>
            <c:bubble3D val="0"/>
            <c:extLst>
              <c:ext xmlns:c16="http://schemas.microsoft.com/office/drawing/2014/chart" uri="{C3380CC4-5D6E-409C-BE32-E72D297353CC}">
                <c16:uniqueId val="{00000008-D5CF-4F63-8128-8B4C7B96FDE1}"/>
              </c:ext>
            </c:extLst>
          </c:dPt>
          <c:dPt>
            <c:idx val="2"/>
            <c:bubble3D val="0"/>
            <c:spPr>
              <a:solidFill>
                <a:schemeClr val="hlink"/>
              </a:solidFill>
              <a:ln w="11586">
                <a:solidFill>
                  <a:schemeClr val="tx1"/>
                </a:solidFill>
                <a:prstDash val="solid"/>
              </a:ln>
            </c:spPr>
            <c:extLst>
              <c:ext xmlns:c16="http://schemas.microsoft.com/office/drawing/2014/chart" uri="{C3380CC4-5D6E-409C-BE32-E72D297353CC}">
                <c16:uniqueId val="{00000009-D5CF-4F63-8128-8B4C7B96FDE1}"/>
              </c:ext>
            </c:extLst>
          </c:dPt>
          <c:dPt>
            <c:idx val="3"/>
            <c:bubble3D val="0"/>
            <c:spPr>
              <a:solidFill>
                <a:schemeClr val="folHlink"/>
              </a:solidFill>
              <a:ln w="11586">
                <a:solidFill>
                  <a:schemeClr val="tx1"/>
                </a:solidFill>
                <a:prstDash val="solid"/>
              </a:ln>
            </c:spPr>
            <c:extLst>
              <c:ext xmlns:c16="http://schemas.microsoft.com/office/drawing/2014/chart" uri="{C3380CC4-5D6E-409C-BE32-E72D297353CC}">
                <c16:uniqueId val="{0000000A-D5CF-4F63-8128-8B4C7B96FDE1}"/>
              </c:ext>
            </c:extLst>
          </c:dPt>
          <c:dPt>
            <c:idx val="4"/>
            <c:bubble3D val="0"/>
            <c:spPr>
              <a:solidFill>
                <a:schemeClr val="bg2"/>
              </a:solidFill>
              <a:ln w="11586">
                <a:solidFill>
                  <a:schemeClr val="tx1"/>
                </a:solidFill>
                <a:prstDash val="solid"/>
              </a:ln>
            </c:spPr>
            <c:extLst>
              <c:ext xmlns:c16="http://schemas.microsoft.com/office/drawing/2014/chart" uri="{C3380CC4-5D6E-409C-BE32-E72D297353CC}">
                <c16:uniqueId val="{0000000B-D5CF-4F63-8128-8B4C7B96FDE1}"/>
              </c:ext>
            </c:extLst>
          </c:dPt>
          <c:dPt>
            <c:idx val="5"/>
            <c:bubble3D val="0"/>
            <c:spPr>
              <a:solidFill>
                <a:schemeClr val="tx2"/>
              </a:solidFill>
              <a:ln w="11586">
                <a:solidFill>
                  <a:schemeClr val="tx1"/>
                </a:solidFill>
                <a:prstDash val="solid"/>
              </a:ln>
            </c:spPr>
            <c:extLst>
              <c:ext xmlns:c16="http://schemas.microsoft.com/office/drawing/2014/chart" uri="{C3380CC4-5D6E-409C-BE32-E72D297353CC}">
                <c16:uniqueId val="{0000000C-D5CF-4F63-8128-8B4C7B96FDE1}"/>
              </c:ext>
            </c:extLst>
          </c:dPt>
          <c:cat>
            <c:strRef>
              <c:f>Sheet1!$A$2:$A$7</c:f>
              <c:strCache>
                <c:ptCount val="6"/>
                <c:pt idx="0">
                  <c:v>Energie-wirtschaft</c:v>
                </c:pt>
                <c:pt idx="1">
                  <c:v>Verkehr</c:v>
                </c:pt>
                <c:pt idx="2">
                  <c:v>Haushalte</c:v>
                </c:pt>
                <c:pt idx="3">
                  <c:v>Industrie</c:v>
                </c:pt>
                <c:pt idx="4">
                  <c:v>Gewerbe, Handel, Dienstleistungen</c:v>
                </c:pt>
                <c:pt idx="5">
                  <c:v>Militär, sonstiges</c:v>
                </c:pt>
              </c:strCache>
            </c:strRef>
          </c:cat>
          <c:val>
            <c:numRef>
              <c:f>Sheet1!$C$2:$C$7</c:f>
              <c:numCache>
                <c:formatCode>General</c:formatCode>
                <c:ptCount val="6"/>
              </c:numCache>
            </c:numRef>
          </c:val>
          <c:extLst>
            <c:ext xmlns:c16="http://schemas.microsoft.com/office/drawing/2014/chart" uri="{C3380CC4-5D6E-409C-BE32-E72D297353CC}">
              <c16:uniqueId val="{0000000D-D5CF-4F63-8128-8B4C7B96FDE1}"/>
            </c:ext>
          </c:extLst>
        </c:ser>
        <c:ser>
          <c:idx val="2"/>
          <c:order val="2"/>
          <c:tx>
            <c:strRef>
              <c:f>Sheet1!$D$1</c:f>
              <c:strCache>
                <c:ptCount val="1"/>
              </c:strCache>
            </c:strRef>
          </c:tx>
          <c:spPr>
            <a:solidFill>
              <a:schemeClr val="hlink"/>
            </a:solidFill>
            <a:ln w="11586">
              <a:solidFill>
                <a:schemeClr val="tx1"/>
              </a:solidFill>
              <a:prstDash val="solid"/>
            </a:ln>
          </c:spPr>
          <c:dPt>
            <c:idx val="0"/>
            <c:bubble3D val="0"/>
            <c:spPr>
              <a:solidFill>
                <a:schemeClr val="accent1"/>
              </a:solidFill>
              <a:ln w="11586">
                <a:solidFill>
                  <a:schemeClr val="tx1"/>
                </a:solidFill>
                <a:prstDash val="solid"/>
              </a:ln>
            </c:spPr>
            <c:extLst>
              <c:ext xmlns:c16="http://schemas.microsoft.com/office/drawing/2014/chart" uri="{C3380CC4-5D6E-409C-BE32-E72D297353CC}">
                <c16:uniqueId val="{0000000E-D5CF-4F63-8128-8B4C7B96FDE1}"/>
              </c:ext>
            </c:extLst>
          </c:dPt>
          <c:dPt>
            <c:idx val="1"/>
            <c:bubble3D val="0"/>
            <c:spPr>
              <a:solidFill>
                <a:schemeClr val="accent2"/>
              </a:solidFill>
              <a:ln w="11586">
                <a:solidFill>
                  <a:schemeClr val="tx1"/>
                </a:solidFill>
                <a:prstDash val="solid"/>
              </a:ln>
            </c:spPr>
            <c:extLst>
              <c:ext xmlns:c16="http://schemas.microsoft.com/office/drawing/2014/chart" uri="{C3380CC4-5D6E-409C-BE32-E72D297353CC}">
                <c16:uniqueId val="{0000000F-D5CF-4F63-8128-8B4C7B96FDE1}"/>
              </c:ext>
            </c:extLst>
          </c:dPt>
          <c:dPt>
            <c:idx val="2"/>
            <c:bubble3D val="0"/>
            <c:extLst>
              <c:ext xmlns:c16="http://schemas.microsoft.com/office/drawing/2014/chart" uri="{C3380CC4-5D6E-409C-BE32-E72D297353CC}">
                <c16:uniqueId val="{00000010-D5CF-4F63-8128-8B4C7B96FDE1}"/>
              </c:ext>
            </c:extLst>
          </c:dPt>
          <c:dPt>
            <c:idx val="3"/>
            <c:bubble3D val="0"/>
            <c:spPr>
              <a:solidFill>
                <a:schemeClr val="folHlink"/>
              </a:solidFill>
              <a:ln w="11586">
                <a:solidFill>
                  <a:schemeClr val="tx1"/>
                </a:solidFill>
                <a:prstDash val="solid"/>
              </a:ln>
            </c:spPr>
            <c:extLst>
              <c:ext xmlns:c16="http://schemas.microsoft.com/office/drawing/2014/chart" uri="{C3380CC4-5D6E-409C-BE32-E72D297353CC}">
                <c16:uniqueId val="{00000011-D5CF-4F63-8128-8B4C7B96FDE1}"/>
              </c:ext>
            </c:extLst>
          </c:dPt>
          <c:dPt>
            <c:idx val="4"/>
            <c:bubble3D val="0"/>
            <c:spPr>
              <a:solidFill>
                <a:schemeClr val="bg2"/>
              </a:solidFill>
              <a:ln w="11586">
                <a:solidFill>
                  <a:schemeClr val="tx1"/>
                </a:solidFill>
                <a:prstDash val="solid"/>
              </a:ln>
            </c:spPr>
            <c:extLst>
              <c:ext xmlns:c16="http://schemas.microsoft.com/office/drawing/2014/chart" uri="{C3380CC4-5D6E-409C-BE32-E72D297353CC}">
                <c16:uniqueId val="{00000012-D5CF-4F63-8128-8B4C7B96FDE1}"/>
              </c:ext>
            </c:extLst>
          </c:dPt>
          <c:dPt>
            <c:idx val="5"/>
            <c:bubble3D val="0"/>
            <c:spPr>
              <a:solidFill>
                <a:schemeClr val="tx2"/>
              </a:solidFill>
              <a:ln w="11586">
                <a:solidFill>
                  <a:schemeClr val="tx1"/>
                </a:solidFill>
                <a:prstDash val="solid"/>
              </a:ln>
            </c:spPr>
            <c:extLst>
              <c:ext xmlns:c16="http://schemas.microsoft.com/office/drawing/2014/chart" uri="{C3380CC4-5D6E-409C-BE32-E72D297353CC}">
                <c16:uniqueId val="{00000013-D5CF-4F63-8128-8B4C7B96FDE1}"/>
              </c:ext>
            </c:extLst>
          </c:dPt>
          <c:cat>
            <c:strRef>
              <c:f>Sheet1!$A$2:$A$7</c:f>
              <c:strCache>
                <c:ptCount val="6"/>
                <c:pt idx="0">
                  <c:v>Energie-wirtschaft</c:v>
                </c:pt>
                <c:pt idx="1">
                  <c:v>Verkehr</c:v>
                </c:pt>
                <c:pt idx="2">
                  <c:v>Haushalte</c:v>
                </c:pt>
                <c:pt idx="3">
                  <c:v>Industrie</c:v>
                </c:pt>
                <c:pt idx="4">
                  <c:v>Gewerbe, Handel, Dienstleistungen</c:v>
                </c:pt>
                <c:pt idx="5">
                  <c:v>Militär, sonstiges</c:v>
                </c:pt>
              </c:strCache>
            </c:strRef>
          </c:cat>
          <c:val>
            <c:numRef>
              <c:f>Sheet1!$D$2:$D$7</c:f>
              <c:numCache>
                <c:formatCode>General</c:formatCode>
                <c:ptCount val="6"/>
              </c:numCache>
            </c:numRef>
          </c:val>
          <c:extLst>
            <c:ext xmlns:c16="http://schemas.microsoft.com/office/drawing/2014/chart" uri="{C3380CC4-5D6E-409C-BE32-E72D297353CC}">
              <c16:uniqueId val="{00000014-D5CF-4F63-8128-8B4C7B96FDE1}"/>
            </c:ext>
          </c:extLst>
        </c:ser>
        <c:ser>
          <c:idx val="3"/>
          <c:order val="3"/>
          <c:tx>
            <c:strRef>
              <c:f>Sheet1!$E$1</c:f>
              <c:strCache>
                <c:ptCount val="1"/>
              </c:strCache>
            </c:strRef>
          </c:tx>
          <c:spPr>
            <a:solidFill>
              <a:schemeClr val="folHlink"/>
            </a:solidFill>
            <a:ln w="11586">
              <a:solidFill>
                <a:schemeClr val="tx1"/>
              </a:solidFill>
              <a:prstDash val="solid"/>
            </a:ln>
          </c:spPr>
          <c:dPt>
            <c:idx val="0"/>
            <c:bubble3D val="0"/>
            <c:spPr>
              <a:solidFill>
                <a:schemeClr val="accent1"/>
              </a:solidFill>
              <a:ln w="11586">
                <a:solidFill>
                  <a:schemeClr val="tx1"/>
                </a:solidFill>
                <a:prstDash val="solid"/>
              </a:ln>
            </c:spPr>
            <c:extLst>
              <c:ext xmlns:c16="http://schemas.microsoft.com/office/drawing/2014/chart" uri="{C3380CC4-5D6E-409C-BE32-E72D297353CC}">
                <c16:uniqueId val="{00000015-D5CF-4F63-8128-8B4C7B96FDE1}"/>
              </c:ext>
            </c:extLst>
          </c:dPt>
          <c:dPt>
            <c:idx val="1"/>
            <c:bubble3D val="0"/>
            <c:spPr>
              <a:solidFill>
                <a:schemeClr val="accent2"/>
              </a:solidFill>
              <a:ln w="11586">
                <a:solidFill>
                  <a:schemeClr val="tx1"/>
                </a:solidFill>
                <a:prstDash val="solid"/>
              </a:ln>
            </c:spPr>
            <c:extLst>
              <c:ext xmlns:c16="http://schemas.microsoft.com/office/drawing/2014/chart" uri="{C3380CC4-5D6E-409C-BE32-E72D297353CC}">
                <c16:uniqueId val="{00000016-D5CF-4F63-8128-8B4C7B96FDE1}"/>
              </c:ext>
            </c:extLst>
          </c:dPt>
          <c:dPt>
            <c:idx val="2"/>
            <c:bubble3D val="0"/>
            <c:spPr>
              <a:solidFill>
                <a:schemeClr val="hlink"/>
              </a:solidFill>
              <a:ln w="11586">
                <a:solidFill>
                  <a:schemeClr val="tx1"/>
                </a:solidFill>
                <a:prstDash val="solid"/>
              </a:ln>
            </c:spPr>
            <c:extLst>
              <c:ext xmlns:c16="http://schemas.microsoft.com/office/drawing/2014/chart" uri="{C3380CC4-5D6E-409C-BE32-E72D297353CC}">
                <c16:uniqueId val="{00000017-D5CF-4F63-8128-8B4C7B96FDE1}"/>
              </c:ext>
            </c:extLst>
          </c:dPt>
          <c:dPt>
            <c:idx val="3"/>
            <c:bubble3D val="0"/>
            <c:extLst>
              <c:ext xmlns:c16="http://schemas.microsoft.com/office/drawing/2014/chart" uri="{C3380CC4-5D6E-409C-BE32-E72D297353CC}">
                <c16:uniqueId val="{00000018-D5CF-4F63-8128-8B4C7B96FDE1}"/>
              </c:ext>
            </c:extLst>
          </c:dPt>
          <c:dPt>
            <c:idx val="4"/>
            <c:bubble3D val="0"/>
            <c:spPr>
              <a:solidFill>
                <a:schemeClr val="bg2"/>
              </a:solidFill>
              <a:ln w="11586">
                <a:solidFill>
                  <a:schemeClr val="tx1"/>
                </a:solidFill>
                <a:prstDash val="solid"/>
              </a:ln>
            </c:spPr>
            <c:extLst>
              <c:ext xmlns:c16="http://schemas.microsoft.com/office/drawing/2014/chart" uri="{C3380CC4-5D6E-409C-BE32-E72D297353CC}">
                <c16:uniqueId val="{00000019-D5CF-4F63-8128-8B4C7B96FDE1}"/>
              </c:ext>
            </c:extLst>
          </c:dPt>
          <c:dPt>
            <c:idx val="5"/>
            <c:bubble3D val="0"/>
            <c:spPr>
              <a:solidFill>
                <a:schemeClr val="tx2"/>
              </a:solidFill>
              <a:ln w="11586">
                <a:solidFill>
                  <a:schemeClr val="tx1"/>
                </a:solidFill>
                <a:prstDash val="solid"/>
              </a:ln>
            </c:spPr>
            <c:extLst>
              <c:ext xmlns:c16="http://schemas.microsoft.com/office/drawing/2014/chart" uri="{C3380CC4-5D6E-409C-BE32-E72D297353CC}">
                <c16:uniqueId val="{0000001A-D5CF-4F63-8128-8B4C7B96FDE1}"/>
              </c:ext>
            </c:extLst>
          </c:dPt>
          <c:cat>
            <c:strRef>
              <c:f>Sheet1!$A$2:$A$7</c:f>
              <c:strCache>
                <c:ptCount val="6"/>
                <c:pt idx="0">
                  <c:v>Energie-wirtschaft</c:v>
                </c:pt>
                <c:pt idx="1">
                  <c:v>Verkehr</c:v>
                </c:pt>
                <c:pt idx="2">
                  <c:v>Haushalte</c:v>
                </c:pt>
                <c:pt idx="3">
                  <c:v>Industrie</c:v>
                </c:pt>
                <c:pt idx="4">
                  <c:v>Gewerbe, Handel, Dienstleistungen</c:v>
                </c:pt>
                <c:pt idx="5">
                  <c:v>Militär, sonstiges</c:v>
                </c:pt>
              </c:strCache>
            </c:strRef>
          </c:cat>
          <c:val>
            <c:numRef>
              <c:f>Sheet1!$E$2:$E$7</c:f>
              <c:numCache>
                <c:formatCode>General</c:formatCode>
                <c:ptCount val="6"/>
              </c:numCache>
            </c:numRef>
          </c:val>
          <c:extLst>
            <c:ext xmlns:c16="http://schemas.microsoft.com/office/drawing/2014/chart" uri="{C3380CC4-5D6E-409C-BE32-E72D297353CC}">
              <c16:uniqueId val="{0000001B-D5CF-4F63-8128-8B4C7B96FDE1}"/>
            </c:ext>
          </c:extLst>
        </c:ser>
        <c:dLbls>
          <c:showLegendKey val="0"/>
          <c:showVal val="0"/>
          <c:showCatName val="0"/>
          <c:showSerName val="0"/>
          <c:showPercent val="0"/>
          <c:showBubbleSize val="0"/>
          <c:showLeaderLines val="1"/>
        </c:dLbls>
        <c:firstSliceAng val="0"/>
      </c:pieChart>
      <c:spPr>
        <a:noFill/>
        <a:ln w="23173">
          <a:noFill/>
        </a:ln>
      </c:spPr>
    </c:plotArea>
    <c:plotVisOnly val="1"/>
    <c:dispBlanksAs val="zero"/>
    <c:showDLblsOverMax val="0"/>
  </c:chart>
  <c:spPr>
    <a:noFill/>
    <a:ln>
      <a:noFill/>
    </a:ln>
  </c:spPr>
  <c:txPr>
    <a:bodyPr/>
    <a:lstStyle/>
    <a:p>
      <a:pPr>
        <a:defRPr sz="1095" b="1" i="0" u="none" strike="noStrike" baseline="0">
          <a:solidFill>
            <a:schemeClr val="tx1"/>
          </a:solidFill>
          <a:latin typeface="Tahoma"/>
          <a:ea typeface="Tahoma"/>
          <a:cs typeface="Tahoma"/>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de-DE"/>
          </a:p>
        </p:txBody>
      </p:sp>
      <p:sp>
        <p:nvSpPr>
          <p:cNvPr id="130051"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de-DE"/>
          </a:p>
        </p:txBody>
      </p:sp>
      <p:sp>
        <p:nvSpPr>
          <p:cNvPr id="13005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de-DE"/>
          </a:p>
        </p:txBody>
      </p:sp>
      <p:sp>
        <p:nvSpPr>
          <p:cNvPr id="13005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C6D14AA1-5BA5-40C6-9A93-2518D76AD3AA}"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de-DE"/>
          </a:p>
        </p:txBody>
      </p:sp>
      <p:sp>
        <p:nvSpPr>
          <p:cNvPr id="94211"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de-DE"/>
          </a:p>
        </p:txBody>
      </p:sp>
      <p:sp>
        <p:nvSpPr>
          <p:cNvPr id="77828" name="Rectangle 4"/>
          <p:cNvSpPr>
            <a:spLocks noRo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9421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de-DE"/>
          </a:p>
        </p:txBody>
      </p:sp>
      <p:sp>
        <p:nvSpPr>
          <p:cNvPr id="94215"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BCCBE58A-BE6B-4FF0-9238-50076907F824}"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4520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de-DE"/>
              <a:t>Titelmasterformat durch Klicken bearbeiten</a:t>
            </a:r>
          </a:p>
        </p:txBody>
      </p:sp>
      <p:sp>
        <p:nvSpPr>
          <p:cNvPr id="4521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de-DE"/>
              <a:t>Formatvorlage des Untertitelmasters durch Klicken bearbeiten</a:t>
            </a:r>
          </a:p>
        </p:txBody>
      </p:sp>
      <p:sp>
        <p:nvSpPr>
          <p:cNvPr id="4" name="Rectangle 155"/>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000000"/>
                  </a:outerShdw>
                </a:effectLst>
                <a:latin typeface="+mn-lt"/>
              </a:defRPr>
            </a:lvl1pPr>
          </a:lstStyle>
          <a:p>
            <a:pPr>
              <a:defRPr/>
            </a:pPr>
            <a:endParaRPr lang="de-DE"/>
          </a:p>
        </p:txBody>
      </p:sp>
      <p:sp>
        <p:nvSpPr>
          <p:cNvPr id="5" name="Rectangle 156"/>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000000"/>
                  </a:outerShdw>
                </a:effectLst>
                <a:latin typeface="+mn-lt"/>
              </a:defRPr>
            </a:lvl1pPr>
          </a:lstStyle>
          <a:p>
            <a:pPr>
              <a:defRPr/>
            </a:pPr>
            <a:endParaRPr lang="de-DE"/>
          </a:p>
        </p:txBody>
      </p:sp>
      <p:sp>
        <p:nvSpPr>
          <p:cNvPr id="6" name="Rectangle 157"/>
          <p:cNvSpPr>
            <a:spLocks noGrp="1" noChangeArrowheads="1"/>
          </p:cNvSpPr>
          <p:nvPr>
            <p:ph type="sldNum" sz="quarter" idx="12"/>
          </p:nvPr>
        </p:nvSpPr>
        <p:spPr>
          <a:xfrm>
            <a:off x="6553200" y="6248400"/>
            <a:ext cx="2286000" cy="457200"/>
          </a:xfrm>
        </p:spPr>
        <p:txBody>
          <a:bodyPr/>
          <a:lstStyle>
            <a:lvl1pPr>
              <a:defRPr sz="1000">
                <a:effectLst>
                  <a:outerShdw blurRad="38100" dist="38100" dir="2700000" algn="tl">
                    <a:srgbClr val="000000"/>
                  </a:outerShdw>
                </a:effectLst>
                <a:latin typeface="Tahoma" panose="020B0604030504040204" pitchFamily="34" charset="0"/>
              </a:defRPr>
            </a:lvl1pPr>
          </a:lstStyle>
          <a:p>
            <a:fld id="{255FA5BE-CB6B-4D6C-97C5-58EA24FC4959}" type="slidenum">
              <a:rPr lang="de-DE" altLang="de-DE"/>
              <a:pPr/>
              <a:t>‹Nr.›</a:t>
            </a:fld>
            <a:endParaRPr lang="de-DE" altLang="de-DE"/>
          </a:p>
        </p:txBody>
      </p:sp>
    </p:spTree>
    <p:extLst>
      <p:ext uri="{BB962C8B-B14F-4D97-AF65-F5344CB8AC3E}">
        <p14:creationId xmlns:p14="http://schemas.microsoft.com/office/powerpoint/2010/main" val="424869942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4"/>
          <p:cNvSpPr>
            <a:spLocks noGrp="1" noChangeArrowheads="1"/>
          </p:cNvSpPr>
          <p:nvPr>
            <p:ph type="dt" sz="half" idx="10"/>
          </p:nvPr>
        </p:nvSpPr>
        <p:spPr>
          <a:ln/>
        </p:spPr>
        <p:txBody>
          <a:bodyPr/>
          <a:lstStyle>
            <a:lvl1pPr>
              <a:defRPr/>
            </a:lvl1pPr>
          </a:lstStyle>
          <a:p>
            <a:pPr>
              <a:defRPr/>
            </a:pPr>
            <a:endParaRPr lang="de-DE"/>
          </a:p>
        </p:txBody>
      </p:sp>
      <p:sp>
        <p:nvSpPr>
          <p:cNvPr id="5" name="Rectangle 155"/>
          <p:cNvSpPr>
            <a:spLocks noGrp="1" noChangeArrowheads="1"/>
          </p:cNvSpPr>
          <p:nvPr>
            <p:ph type="ftr" sz="quarter" idx="11"/>
          </p:nvPr>
        </p:nvSpPr>
        <p:spPr>
          <a:ln/>
        </p:spPr>
        <p:txBody>
          <a:bodyPr/>
          <a:lstStyle>
            <a:lvl1pPr>
              <a:defRPr/>
            </a:lvl1pPr>
          </a:lstStyle>
          <a:p>
            <a:pPr>
              <a:defRPr/>
            </a:pPr>
            <a:endParaRPr lang="de-DE"/>
          </a:p>
        </p:txBody>
      </p:sp>
      <p:sp>
        <p:nvSpPr>
          <p:cNvPr id="6" name="Rectangle 156"/>
          <p:cNvSpPr>
            <a:spLocks noGrp="1" noChangeArrowheads="1"/>
          </p:cNvSpPr>
          <p:nvPr>
            <p:ph type="sldNum" sz="quarter" idx="12"/>
          </p:nvPr>
        </p:nvSpPr>
        <p:spPr>
          <a:ln/>
        </p:spPr>
        <p:txBody>
          <a:bodyPr/>
          <a:lstStyle>
            <a:lvl1pPr>
              <a:defRPr/>
            </a:lvl1pPr>
          </a:lstStyle>
          <a:p>
            <a:fld id="{0A0D6999-C502-47CF-9875-DC96CF244F29}" type="slidenum">
              <a:rPr lang="de-DE" altLang="de-DE"/>
              <a:pPr/>
              <a:t>‹Nr.›</a:t>
            </a:fld>
            <a:endParaRPr lang="de-DE" altLang="de-DE"/>
          </a:p>
        </p:txBody>
      </p:sp>
    </p:spTree>
    <p:extLst>
      <p:ext uri="{BB962C8B-B14F-4D97-AF65-F5344CB8AC3E}">
        <p14:creationId xmlns:p14="http://schemas.microsoft.com/office/powerpoint/2010/main" val="4270381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7188" y="260350"/>
            <a:ext cx="2135187" cy="58388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01625" y="260350"/>
            <a:ext cx="6253163" cy="58388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4"/>
          <p:cNvSpPr>
            <a:spLocks noGrp="1" noChangeArrowheads="1"/>
          </p:cNvSpPr>
          <p:nvPr>
            <p:ph type="dt" sz="half" idx="10"/>
          </p:nvPr>
        </p:nvSpPr>
        <p:spPr>
          <a:ln/>
        </p:spPr>
        <p:txBody>
          <a:bodyPr/>
          <a:lstStyle>
            <a:lvl1pPr>
              <a:defRPr/>
            </a:lvl1pPr>
          </a:lstStyle>
          <a:p>
            <a:pPr>
              <a:defRPr/>
            </a:pPr>
            <a:endParaRPr lang="de-DE"/>
          </a:p>
        </p:txBody>
      </p:sp>
      <p:sp>
        <p:nvSpPr>
          <p:cNvPr id="5" name="Rectangle 155"/>
          <p:cNvSpPr>
            <a:spLocks noGrp="1" noChangeArrowheads="1"/>
          </p:cNvSpPr>
          <p:nvPr>
            <p:ph type="ftr" sz="quarter" idx="11"/>
          </p:nvPr>
        </p:nvSpPr>
        <p:spPr>
          <a:ln/>
        </p:spPr>
        <p:txBody>
          <a:bodyPr/>
          <a:lstStyle>
            <a:lvl1pPr>
              <a:defRPr/>
            </a:lvl1pPr>
          </a:lstStyle>
          <a:p>
            <a:pPr>
              <a:defRPr/>
            </a:pPr>
            <a:endParaRPr lang="de-DE"/>
          </a:p>
        </p:txBody>
      </p:sp>
      <p:sp>
        <p:nvSpPr>
          <p:cNvPr id="6" name="Rectangle 156"/>
          <p:cNvSpPr>
            <a:spLocks noGrp="1" noChangeArrowheads="1"/>
          </p:cNvSpPr>
          <p:nvPr>
            <p:ph type="sldNum" sz="quarter" idx="12"/>
          </p:nvPr>
        </p:nvSpPr>
        <p:spPr>
          <a:ln/>
        </p:spPr>
        <p:txBody>
          <a:bodyPr/>
          <a:lstStyle>
            <a:lvl1pPr>
              <a:defRPr/>
            </a:lvl1pPr>
          </a:lstStyle>
          <a:p>
            <a:fld id="{81A5CA08-899B-4B95-97EE-6697C318E0B9}" type="slidenum">
              <a:rPr lang="de-DE" altLang="de-DE"/>
              <a:pPr/>
              <a:t>‹Nr.›</a:t>
            </a:fld>
            <a:endParaRPr lang="de-DE" altLang="de-DE"/>
          </a:p>
        </p:txBody>
      </p:sp>
    </p:spTree>
    <p:extLst>
      <p:ext uri="{BB962C8B-B14F-4D97-AF65-F5344CB8AC3E}">
        <p14:creationId xmlns:p14="http://schemas.microsoft.com/office/powerpoint/2010/main" val="18254413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01625" y="1600200"/>
            <a:ext cx="4194175" cy="44989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194175" cy="44989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54"/>
          <p:cNvSpPr>
            <a:spLocks noGrp="1" noChangeArrowheads="1"/>
          </p:cNvSpPr>
          <p:nvPr>
            <p:ph type="dt" sz="half" idx="10"/>
          </p:nvPr>
        </p:nvSpPr>
        <p:spPr>
          <a:ln/>
        </p:spPr>
        <p:txBody>
          <a:bodyPr/>
          <a:lstStyle>
            <a:lvl1pPr>
              <a:defRPr/>
            </a:lvl1pPr>
          </a:lstStyle>
          <a:p>
            <a:pPr>
              <a:defRPr/>
            </a:pPr>
            <a:endParaRPr lang="de-DE"/>
          </a:p>
        </p:txBody>
      </p:sp>
      <p:sp>
        <p:nvSpPr>
          <p:cNvPr id="6" name="Rectangle 155"/>
          <p:cNvSpPr>
            <a:spLocks noGrp="1" noChangeArrowheads="1"/>
          </p:cNvSpPr>
          <p:nvPr>
            <p:ph type="ftr" sz="quarter" idx="11"/>
          </p:nvPr>
        </p:nvSpPr>
        <p:spPr>
          <a:ln/>
        </p:spPr>
        <p:txBody>
          <a:bodyPr/>
          <a:lstStyle>
            <a:lvl1pPr>
              <a:defRPr/>
            </a:lvl1pPr>
          </a:lstStyle>
          <a:p>
            <a:pPr>
              <a:defRPr/>
            </a:pPr>
            <a:endParaRPr lang="de-DE"/>
          </a:p>
        </p:txBody>
      </p:sp>
      <p:sp>
        <p:nvSpPr>
          <p:cNvPr id="7" name="Rectangle 156"/>
          <p:cNvSpPr>
            <a:spLocks noGrp="1" noChangeArrowheads="1"/>
          </p:cNvSpPr>
          <p:nvPr>
            <p:ph type="sldNum" sz="quarter" idx="12"/>
          </p:nvPr>
        </p:nvSpPr>
        <p:spPr>
          <a:ln/>
        </p:spPr>
        <p:txBody>
          <a:bodyPr/>
          <a:lstStyle>
            <a:lvl1pPr>
              <a:defRPr/>
            </a:lvl1pPr>
          </a:lstStyle>
          <a:p>
            <a:fld id="{B63B5DCC-3C54-4D65-943D-F992492334B9}" type="slidenum">
              <a:rPr lang="de-DE" altLang="de-DE"/>
              <a:pPr/>
              <a:t>‹Nr.›</a:t>
            </a:fld>
            <a:endParaRPr lang="de-DE" altLang="de-DE"/>
          </a:p>
        </p:txBody>
      </p:sp>
    </p:spTree>
    <p:extLst>
      <p:ext uri="{BB962C8B-B14F-4D97-AF65-F5344CB8AC3E}">
        <p14:creationId xmlns:p14="http://schemas.microsoft.com/office/powerpoint/2010/main" val="37950601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01625" y="1600200"/>
            <a:ext cx="8540750" cy="21732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01625" y="3925888"/>
            <a:ext cx="8540750" cy="21732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54"/>
          <p:cNvSpPr>
            <a:spLocks noGrp="1" noChangeArrowheads="1"/>
          </p:cNvSpPr>
          <p:nvPr>
            <p:ph type="dt" sz="half" idx="10"/>
          </p:nvPr>
        </p:nvSpPr>
        <p:spPr>
          <a:ln/>
        </p:spPr>
        <p:txBody>
          <a:bodyPr/>
          <a:lstStyle>
            <a:lvl1pPr>
              <a:defRPr/>
            </a:lvl1pPr>
          </a:lstStyle>
          <a:p>
            <a:pPr>
              <a:defRPr/>
            </a:pPr>
            <a:endParaRPr lang="de-DE"/>
          </a:p>
        </p:txBody>
      </p:sp>
      <p:sp>
        <p:nvSpPr>
          <p:cNvPr id="6" name="Rectangle 155"/>
          <p:cNvSpPr>
            <a:spLocks noGrp="1" noChangeArrowheads="1"/>
          </p:cNvSpPr>
          <p:nvPr>
            <p:ph type="ftr" sz="quarter" idx="11"/>
          </p:nvPr>
        </p:nvSpPr>
        <p:spPr>
          <a:ln/>
        </p:spPr>
        <p:txBody>
          <a:bodyPr/>
          <a:lstStyle>
            <a:lvl1pPr>
              <a:defRPr/>
            </a:lvl1pPr>
          </a:lstStyle>
          <a:p>
            <a:pPr>
              <a:defRPr/>
            </a:pPr>
            <a:endParaRPr lang="de-DE"/>
          </a:p>
        </p:txBody>
      </p:sp>
      <p:sp>
        <p:nvSpPr>
          <p:cNvPr id="7" name="Rectangle 156"/>
          <p:cNvSpPr>
            <a:spLocks noGrp="1" noChangeArrowheads="1"/>
          </p:cNvSpPr>
          <p:nvPr>
            <p:ph type="sldNum" sz="quarter" idx="12"/>
          </p:nvPr>
        </p:nvSpPr>
        <p:spPr>
          <a:ln/>
        </p:spPr>
        <p:txBody>
          <a:bodyPr/>
          <a:lstStyle>
            <a:lvl1pPr>
              <a:defRPr/>
            </a:lvl1pPr>
          </a:lstStyle>
          <a:p>
            <a:fld id="{6209F191-547B-4BB0-BA5B-A367FC52F9AE}" type="slidenum">
              <a:rPr lang="de-DE" altLang="de-DE"/>
              <a:pPr/>
              <a:t>‹Nr.›</a:t>
            </a:fld>
            <a:endParaRPr lang="de-DE" altLang="de-DE"/>
          </a:p>
        </p:txBody>
      </p:sp>
    </p:spTree>
    <p:extLst>
      <p:ext uri="{BB962C8B-B14F-4D97-AF65-F5344CB8AC3E}">
        <p14:creationId xmlns:p14="http://schemas.microsoft.com/office/powerpoint/2010/main" val="42366021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1625" y="1600200"/>
            <a:ext cx="4194175" cy="44989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194175" cy="21732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25888"/>
            <a:ext cx="4194175" cy="21732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154"/>
          <p:cNvSpPr>
            <a:spLocks noGrp="1" noChangeArrowheads="1"/>
          </p:cNvSpPr>
          <p:nvPr>
            <p:ph type="dt" sz="half" idx="10"/>
          </p:nvPr>
        </p:nvSpPr>
        <p:spPr>
          <a:ln/>
        </p:spPr>
        <p:txBody>
          <a:bodyPr/>
          <a:lstStyle>
            <a:lvl1pPr>
              <a:defRPr/>
            </a:lvl1pPr>
          </a:lstStyle>
          <a:p>
            <a:pPr>
              <a:defRPr/>
            </a:pPr>
            <a:endParaRPr lang="de-DE"/>
          </a:p>
        </p:txBody>
      </p:sp>
      <p:sp>
        <p:nvSpPr>
          <p:cNvPr id="7" name="Rectangle 155"/>
          <p:cNvSpPr>
            <a:spLocks noGrp="1" noChangeArrowheads="1"/>
          </p:cNvSpPr>
          <p:nvPr>
            <p:ph type="ftr" sz="quarter" idx="11"/>
          </p:nvPr>
        </p:nvSpPr>
        <p:spPr>
          <a:ln/>
        </p:spPr>
        <p:txBody>
          <a:bodyPr/>
          <a:lstStyle>
            <a:lvl1pPr>
              <a:defRPr/>
            </a:lvl1pPr>
          </a:lstStyle>
          <a:p>
            <a:pPr>
              <a:defRPr/>
            </a:pPr>
            <a:endParaRPr lang="de-DE"/>
          </a:p>
        </p:txBody>
      </p:sp>
      <p:sp>
        <p:nvSpPr>
          <p:cNvPr id="8" name="Rectangle 156"/>
          <p:cNvSpPr>
            <a:spLocks noGrp="1" noChangeArrowheads="1"/>
          </p:cNvSpPr>
          <p:nvPr>
            <p:ph type="sldNum" sz="quarter" idx="12"/>
          </p:nvPr>
        </p:nvSpPr>
        <p:spPr>
          <a:ln/>
        </p:spPr>
        <p:txBody>
          <a:bodyPr/>
          <a:lstStyle>
            <a:lvl1pPr>
              <a:defRPr/>
            </a:lvl1pPr>
          </a:lstStyle>
          <a:p>
            <a:fld id="{E0934251-6435-4D3C-A113-46B0665728AB}" type="slidenum">
              <a:rPr lang="de-DE" altLang="de-DE"/>
              <a:pPr/>
              <a:t>‹Nr.›</a:t>
            </a:fld>
            <a:endParaRPr lang="de-DE" altLang="de-DE"/>
          </a:p>
        </p:txBody>
      </p:sp>
    </p:spTree>
    <p:extLst>
      <p:ext uri="{BB962C8B-B14F-4D97-AF65-F5344CB8AC3E}">
        <p14:creationId xmlns:p14="http://schemas.microsoft.com/office/powerpoint/2010/main" val="25768135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301625" y="1600200"/>
            <a:ext cx="4194175" cy="21732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301625" y="3925888"/>
            <a:ext cx="4194175" cy="21732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600200"/>
            <a:ext cx="4194175" cy="44989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154"/>
          <p:cNvSpPr>
            <a:spLocks noGrp="1" noChangeArrowheads="1"/>
          </p:cNvSpPr>
          <p:nvPr>
            <p:ph type="dt" sz="half" idx="10"/>
          </p:nvPr>
        </p:nvSpPr>
        <p:spPr>
          <a:ln/>
        </p:spPr>
        <p:txBody>
          <a:bodyPr/>
          <a:lstStyle>
            <a:lvl1pPr>
              <a:defRPr/>
            </a:lvl1pPr>
          </a:lstStyle>
          <a:p>
            <a:pPr>
              <a:defRPr/>
            </a:pPr>
            <a:endParaRPr lang="de-DE"/>
          </a:p>
        </p:txBody>
      </p:sp>
      <p:sp>
        <p:nvSpPr>
          <p:cNvPr id="7" name="Rectangle 155"/>
          <p:cNvSpPr>
            <a:spLocks noGrp="1" noChangeArrowheads="1"/>
          </p:cNvSpPr>
          <p:nvPr>
            <p:ph type="ftr" sz="quarter" idx="11"/>
          </p:nvPr>
        </p:nvSpPr>
        <p:spPr>
          <a:ln/>
        </p:spPr>
        <p:txBody>
          <a:bodyPr/>
          <a:lstStyle>
            <a:lvl1pPr>
              <a:defRPr/>
            </a:lvl1pPr>
          </a:lstStyle>
          <a:p>
            <a:pPr>
              <a:defRPr/>
            </a:pPr>
            <a:endParaRPr lang="de-DE"/>
          </a:p>
        </p:txBody>
      </p:sp>
      <p:sp>
        <p:nvSpPr>
          <p:cNvPr id="8" name="Rectangle 156"/>
          <p:cNvSpPr>
            <a:spLocks noGrp="1" noChangeArrowheads="1"/>
          </p:cNvSpPr>
          <p:nvPr>
            <p:ph type="sldNum" sz="quarter" idx="12"/>
          </p:nvPr>
        </p:nvSpPr>
        <p:spPr>
          <a:ln/>
        </p:spPr>
        <p:txBody>
          <a:bodyPr/>
          <a:lstStyle>
            <a:lvl1pPr>
              <a:defRPr/>
            </a:lvl1pPr>
          </a:lstStyle>
          <a:p>
            <a:fld id="{4BC3898A-4A1F-4DFB-AAA8-B18407DB3A24}" type="slidenum">
              <a:rPr lang="de-DE" altLang="de-DE"/>
              <a:pPr/>
              <a:t>‹Nr.›</a:t>
            </a:fld>
            <a:endParaRPr lang="de-DE" altLang="de-DE"/>
          </a:p>
        </p:txBody>
      </p:sp>
    </p:spTree>
    <p:extLst>
      <p:ext uri="{BB962C8B-B14F-4D97-AF65-F5344CB8AC3E}">
        <p14:creationId xmlns:p14="http://schemas.microsoft.com/office/powerpoint/2010/main" val="39147665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301625" y="1600200"/>
            <a:ext cx="4194175" cy="21732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194175" cy="21732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301625" y="3925888"/>
            <a:ext cx="8540750" cy="21732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154"/>
          <p:cNvSpPr>
            <a:spLocks noGrp="1" noChangeArrowheads="1"/>
          </p:cNvSpPr>
          <p:nvPr>
            <p:ph type="dt" sz="half" idx="10"/>
          </p:nvPr>
        </p:nvSpPr>
        <p:spPr>
          <a:ln/>
        </p:spPr>
        <p:txBody>
          <a:bodyPr/>
          <a:lstStyle>
            <a:lvl1pPr>
              <a:defRPr/>
            </a:lvl1pPr>
          </a:lstStyle>
          <a:p>
            <a:pPr>
              <a:defRPr/>
            </a:pPr>
            <a:endParaRPr lang="de-DE"/>
          </a:p>
        </p:txBody>
      </p:sp>
      <p:sp>
        <p:nvSpPr>
          <p:cNvPr id="7" name="Rectangle 155"/>
          <p:cNvSpPr>
            <a:spLocks noGrp="1" noChangeArrowheads="1"/>
          </p:cNvSpPr>
          <p:nvPr>
            <p:ph type="ftr" sz="quarter" idx="11"/>
          </p:nvPr>
        </p:nvSpPr>
        <p:spPr>
          <a:ln/>
        </p:spPr>
        <p:txBody>
          <a:bodyPr/>
          <a:lstStyle>
            <a:lvl1pPr>
              <a:defRPr/>
            </a:lvl1pPr>
          </a:lstStyle>
          <a:p>
            <a:pPr>
              <a:defRPr/>
            </a:pPr>
            <a:endParaRPr lang="de-DE"/>
          </a:p>
        </p:txBody>
      </p:sp>
      <p:sp>
        <p:nvSpPr>
          <p:cNvPr id="8" name="Rectangle 156"/>
          <p:cNvSpPr>
            <a:spLocks noGrp="1" noChangeArrowheads="1"/>
          </p:cNvSpPr>
          <p:nvPr>
            <p:ph type="sldNum" sz="quarter" idx="12"/>
          </p:nvPr>
        </p:nvSpPr>
        <p:spPr>
          <a:ln/>
        </p:spPr>
        <p:txBody>
          <a:bodyPr/>
          <a:lstStyle>
            <a:lvl1pPr>
              <a:defRPr/>
            </a:lvl1pPr>
          </a:lstStyle>
          <a:p>
            <a:fld id="{F7E229A5-CBAC-46CB-A477-B114344A07DD}" type="slidenum">
              <a:rPr lang="de-DE" altLang="de-DE"/>
              <a:pPr/>
              <a:t>‹Nr.›</a:t>
            </a:fld>
            <a:endParaRPr lang="de-DE" altLang="de-DE"/>
          </a:p>
        </p:txBody>
      </p:sp>
    </p:spTree>
    <p:extLst>
      <p:ext uri="{BB962C8B-B14F-4D97-AF65-F5344CB8AC3E}">
        <p14:creationId xmlns:p14="http://schemas.microsoft.com/office/powerpoint/2010/main" val="39614165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01625" y="1600200"/>
            <a:ext cx="4194175" cy="44989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194175" cy="21732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25888"/>
            <a:ext cx="4194175" cy="21732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154"/>
          <p:cNvSpPr>
            <a:spLocks noGrp="1" noChangeArrowheads="1"/>
          </p:cNvSpPr>
          <p:nvPr>
            <p:ph type="dt" sz="half" idx="10"/>
          </p:nvPr>
        </p:nvSpPr>
        <p:spPr>
          <a:ln/>
        </p:spPr>
        <p:txBody>
          <a:bodyPr/>
          <a:lstStyle>
            <a:lvl1pPr>
              <a:defRPr/>
            </a:lvl1pPr>
          </a:lstStyle>
          <a:p>
            <a:pPr>
              <a:defRPr/>
            </a:pPr>
            <a:endParaRPr lang="de-DE"/>
          </a:p>
        </p:txBody>
      </p:sp>
      <p:sp>
        <p:nvSpPr>
          <p:cNvPr id="7" name="Rectangle 155"/>
          <p:cNvSpPr>
            <a:spLocks noGrp="1" noChangeArrowheads="1"/>
          </p:cNvSpPr>
          <p:nvPr>
            <p:ph type="ftr" sz="quarter" idx="11"/>
          </p:nvPr>
        </p:nvSpPr>
        <p:spPr>
          <a:ln/>
        </p:spPr>
        <p:txBody>
          <a:bodyPr/>
          <a:lstStyle>
            <a:lvl1pPr>
              <a:defRPr/>
            </a:lvl1pPr>
          </a:lstStyle>
          <a:p>
            <a:pPr>
              <a:defRPr/>
            </a:pPr>
            <a:endParaRPr lang="de-DE"/>
          </a:p>
        </p:txBody>
      </p:sp>
      <p:sp>
        <p:nvSpPr>
          <p:cNvPr id="8" name="Rectangle 156"/>
          <p:cNvSpPr>
            <a:spLocks noGrp="1" noChangeArrowheads="1"/>
          </p:cNvSpPr>
          <p:nvPr>
            <p:ph type="sldNum" sz="quarter" idx="12"/>
          </p:nvPr>
        </p:nvSpPr>
        <p:spPr>
          <a:ln/>
        </p:spPr>
        <p:txBody>
          <a:bodyPr/>
          <a:lstStyle>
            <a:lvl1pPr>
              <a:defRPr/>
            </a:lvl1pPr>
          </a:lstStyle>
          <a:p>
            <a:fld id="{25ED13B0-D078-43A8-816E-C34FA4BBD431}" type="slidenum">
              <a:rPr lang="de-DE" altLang="de-DE"/>
              <a:pPr/>
              <a:t>‹Nr.›</a:t>
            </a:fld>
            <a:endParaRPr lang="de-DE" altLang="de-DE"/>
          </a:p>
        </p:txBody>
      </p:sp>
    </p:spTree>
    <p:extLst>
      <p:ext uri="{BB962C8B-B14F-4D97-AF65-F5344CB8AC3E}">
        <p14:creationId xmlns:p14="http://schemas.microsoft.com/office/powerpoint/2010/main" val="391581530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26362"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1625" y="1600200"/>
            <a:ext cx="8540750" cy="21732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01625" y="3925888"/>
            <a:ext cx="8540750" cy="21732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54"/>
          <p:cNvSpPr>
            <a:spLocks noGrp="1" noChangeArrowheads="1"/>
          </p:cNvSpPr>
          <p:nvPr>
            <p:ph type="dt" sz="half" idx="10"/>
          </p:nvPr>
        </p:nvSpPr>
        <p:spPr>
          <a:ln/>
        </p:spPr>
        <p:txBody>
          <a:bodyPr/>
          <a:lstStyle>
            <a:lvl1pPr>
              <a:defRPr/>
            </a:lvl1pPr>
          </a:lstStyle>
          <a:p>
            <a:pPr>
              <a:defRPr/>
            </a:pPr>
            <a:endParaRPr lang="de-DE"/>
          </a:p>
        </p:txBody>
      </p:sp>
      <p:sp>
        <p:nvSpPr>
          <p:cNvPr id="6" name="Rectangle 155"/>
          <p:cNvSpPr>
            <a:spLocks noGrp="1" noChangeArrowheads="1"/>
          </p:cNvSpPr>
          <p:nvPr>
            <p:ph type="ftr" sz="quarter" idx="11"/>
          </p:nvPr>
        </p:nvSpPr>
        <p:spPr>
          <a:ln/>
        </p:spPr>
        <p:txBody>
          <a:bodyPr/>
          <a:lstStyle>
            <a:lvl1pPr>
              <a:defRPr/>
            </a:lvl1pPr>
          </a:lstStyle>
          <a:p>
            <a:pPr>
              <a:defRPr/>
            </a:pPr>
            <a:endParaRPr lang="de-DE"/>
          </a:p>
        </p:txBody>
      </p:sp>
      <p:sp>
        <p:nvSpPr>
          <p:cNvPr id="7" name="Rectangle 156"/>
          <p:cNvSpPr>
            <a:spLocks noGrp="1" noChangeArrowheads="1"/>
          </p:cNvSpPr>
          <p:nvPr>
            <p:ph type="sldNum" sz="quarter" idx="12"/>
          </p:nvPr>
        </p:nvSpPr>
        <p:spPr>
          <a:ln/>
        </p:spPr>
        <p:txBody>
          <a:bodyPr/>
          <a:lstStyle>
            <a:lvl1pPr>
              <a:defRPr/>
            </a:lvl1pPr>
          </a:lstStyle>
          <a:p>
            <a:fld id="{DF5A3344-DE1A-4952-AB06-863B3058CB7B}" type="slidenum">
              <a:rPr lang="de-DE" altLang="de-DE"/>
              <a:pPr/>
              <a:t>‹Nr.›</a:t>
            </a:fld>
            <a:endParaRPr lang="de-DE" altLang="de-DE"/>
          </a:p>
        </p:txBody>
      </p:sp>
    </p:spTree>
    <p:extLst>
      <p:ext uri="{BB962C8B-B14F-4D97-AF65-F5344CB8AC3E}">
        <p14:creationId xmlns:p14="http://schemas.microsoft.com/office/powerpoint/2010/main" val="31279332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01625" y="260350"/>
            <a:ext cx="8540750" cy="58388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154"/>
          <p:cNvSpPr>
            <a:spLocks noGrp="1" noChangeArrowheads="1"/>
          </p:cNvSpPr>
          <p:nvPr>
            <p:ph type="dt" sz="half" idx="10"/>
          </p:nvPr>
        </p:nvSpPr>
        <p:spPr>
          <a:ln/>
        </p:spPr>
        <p:txBody>
          <a:bodyPr/>
          <a:lstStyle>
            <a:lvl1pPr>
              <a:defRPr/>
            </a:lvl1pPr>
          </a:lstStyle>
          <a:p>
            <a:pPr>
              <a:defRPr/>
            </a:pPr>
            <a:endParaRPr lang="de-DE"/>
          </a:p>
        </p:txBody>
      </p:sp>
      <p:sp>
        <p:nvSpPr>
          <p:cNvPr id="4" name="Rectangle 155"/>
          <p:cNvSpPr>
            <a:spLocks noGrp="1" noChangeArrowheads="1"/>
          </p:cNvSpPr>
          <p:nvPr>
            <p:ph type="ftr" sz="quarter" idx="11"/>
          </p:nvPr>
        </p:nvSpPr>
        <p:spPr>
          <a:ln/>
        </p:spPr>
        <p:txBody>
          <a:bodyPr/>
          <a:lstStyle>
            <a:lvl1pPr>
              <a:defRPr/>
            </a:lvl1pPr>
          </a:lstStyle>
          <a:p>
            <a:pPr>
              <a:defRPr/>
            </a:pPr>
            <a:endParaRPr lang="de-DE"/>
          </a:p>
        </p:txBody>
      </p:sp>
      <p:sp>
        <p:nvSpPr>
          <p:cNvPr id="5" name="Rectangle 156"/>
          <p:cNvSpPr>
            <a:spLocks noGrp="1" noChangeArrowheads="1"/>
          </p:cNvSpPr>
          <p:nvPr>
            <p:ph type="sldNum" sz="quarter" idx="12"/>
          </p:nvPr>
        </p:nvSpPr>
        <p:spPr>
          <a:ln/>
        </p:spPr>
        <p:txBody>
          <a:bodyPr/>
          <a:lstStyle>
            <a:lvl1pPr>
              <a:defRPr/>
            </a:lvl1pPr>
          </a:lstStyle>
          <a:p>
            <a:fld id="{AE2C43FC-46D8-418D-9B94-98FBE2B1D350}" type="slidenum">
              <a:rPr lang="de-DE" altLang="de-DE"/>
              <a:pPr/>
              <a:t>‹Nr.›</a:t>
            </a:fld>
            <a:endParaRPr lang="de-DE" altLang="de-DE"/>
          </a:p>
        </p:txBody>
      </p:sp>
    </p:spTree>
    <p:extLst>
      <p:ext uri="{BB962C8B-B14F-4D97-AF65-F5344CB8AC3E}">
        <p14:creationId xmlns:p14="http://schemas.microsoft.com/office/powerpoint/2010/main" val="42149764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4"/>
          <p:cNvSpPr>
            <a:spLocks noGrp="1" noChangeArrowheads="1"/>
          </p:cNvSpPr>
          <p:nvPr>
            <p:ph type="dt" sz="half" idx="10"/>
          </p:nvPr>
        </p:nvSpPr>
        <p:spPr>
          <a:ln/>
        </p:spPr>
        <p:txBody>
          <a:bodyPr/>
          <a:lstStyle>
            <a:lvl1pPr>
              <a:defRPr/>
            </a:lvl1pPr>
          </a:lstStyle>
          <a:p>
            <a:pPr>
              <a:defRPr/>
            </a:pPr>
            <a:endParaRPr lang="de-DE"/>
          </a:p>
        </p:txBody>
      </p:sp>
      <p:sp>
        <p:nvSpPr>
          <p:cNvPr id="5" name="Rectangle 155"/>
          <p:cNvSpPr>
            <a:spLocks noGrp="1" noChangeArrowheads="1"/>
          </p:cNvSpPr>
          <p:nvPr>
            <p:ph type="ftr" sz="quarter" idx="11"/>
          </p:nvPr>
        </p:nvSpPr>
        <p:spPr>
          <a:ln/>
        </p:spPr>
        <p:txBody>
          <a:bodyPr/>
          <a:lstStyle>
            <a:lvl1pPr>
              <a:defRPr/>
            </a:lvl1pPr>
          </a:lstStyle>
          <a:p>
            <a:pPr>
              <a:defRPr/>
            </a:pPr>
            <a:endParaRPr lang="de-DE"/>
          </a:p>
        </p:txBody>
      </p:sp>
      <p:sp>
        <p:nvSpPr>
          <p:cNvPr id="6" name="Rectangle 156"/>
          <p:cNvSpPr>
            <a:spLocks noGrp="1" noChangeArrowheads="1"/>
          </p:cNvSpPr>
          <p:nvPr>
            <p:ph type="sldNum" sz="quarter" idx="12"/>
          </p:nvPr>
        </p:nvSpPr>
        <p:spPr>
          <a:ln/>
        </p:spPr>
        <p:txBody>
          <a:bodyPr/>
          <a:lstStyle>
            <a:lvl1pPr>
              <a:defRPr/>
            </a:lvl1pPr>
          </a:lstStyle>
          <a:p>
            <a:fld id="{1B317187-5143-47C7-814B-7B687D0155B1}" type="slidenum">
              <a:rPr lang="de-DE" altLang="de-DE"/>
              <a:pPr/>
              <a:t>‹Nr.›</a:t>
            </a:fld>
            <a:endParaRPr lang="de-DE" altLang="de-DE"/>
          </a:p>
        </p:txBody>
      </p:sp>
    </p:spTree>
    <p:extLst>
      <p:ext uri="{BB962C8B-B14F-4D97-AF65-F5344CB8AC3E}">
        <p14:creationId xmlns:p14="http://schemas.microsoft.com/office/powerpoint/2010/main" val="48516359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54"/>
          <p:cNvSpPr>
            <a:spLocks noGrp="1" noChangeArrowheads="1"/>
          </p:cNvSpPr>
          <p:nvPr>
            <p:ph type="dt" sz="half" idx="10"/>
          </p:nvPr>
        </p:nvSpPr>
        <p:spPr>
          <a:ln/>
        </p:spPr>
        <p:txBody>
          <a:bodyPr/>
          <a:lstStyle>
            <a:lvl1pPr>
              <a:defRPr/>
            </a:lvl1pPr>
          </a:lstStyle>
          <a:p>
            <a:pPr>
              <a:defRPr/>
            </a:pPr>
            <a:endParaRPr lang="de-DE"/>
          </a:p>
        </p:txBody>
      </p:sp>
      <p:sp>
        <p:nvSpPr>
          <p:cNvPr id="5" name="Rectangle 155"/>
          <p:cNvSpPr>
            <a:spLocks noGrp="1" noChangeArrowheads="1"/>
          </p:cNvSpPr>
          <p:nvPr>
            <p:ph type="ftr" sz="quarter" idx="11"/>
          </p:nvPr>
        </p:nvSpPr>
        <p:spPr>
          <a:ln/>
        </p:spPr>
        <p:txBody>
          <a:bodyPr/>
          <a:lstStyle>
            <a:lvl1pPr>
              <a:defRPr/>
            </a:lvl1pPr>
          </a:lstStyle>
          <a:p>
            <a:pPr>
              <a:defRPr/>
            </a:pPr>
            <a:endParaRPr lang="de-DE"/>
          </a:p>
        </p:txBody>
      </p:sp>
      <p:sp>
        <p:nvSpPr>
          <p:cNvPr id="6" name="Rectangle 156"/>
          <p:cNvSpPr>
            <a:spLocks noGrp="1" noChangeArrowheads="1"/>
          </p:cNvSpPr>
          <p:nvPr>
            <p:ph type="sldNum" sz="quarter" idx="12"/>
          </p:nvPr>
        </p:nvSpPr>
        <p:spPr>
          <a:ln/>
        </p:spPr>
        <p:txBody>
          <a:bodyPr/>
          <a:lstStyle>
            <a:lvl1pPr>
              <a:defRPr/>
            </a:lvl1pPr>
          </a:lstStyle>
          <a:p>
            <a:fld id="{2C082A43-DA0F-4C43-AA39-395856AB11FC}" type="slidenum">
              <a:rPr lang="de-DE" altLang="de-DE"/>
              <a:pPr/>
              <a:t>‹Nr.›</a:t>
            </a:fld>
            <a:endParaRPr lang="de-DE" altLang="de-DE"/>
          </a:p>
        </p:txBody>
      </p:sp>
    </p:spTree>
    <p:extLst>
      <p:ext uri="{BB962C8B-B14F-4D97-AF65-F5344CB8AC3E}">
        <p14:creationId xmlns:p14="http://schemas.microsoft.com/office/powerpoint/2010/main" val="41588469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54"/>
          <p:cNvSpPr>
            <a:spLocks noGrp="1" noChangeArrowheads="1"/>
          </p:cNvSpPr>
          <p:nvPr>
            <p:ph type="dt" sz="half" idx="10"/>
          </p:nvPr>
        </p:nvSpPr>
        <p:spPr>
          <a:ln/>
        </p:spPr>
        <p:txBody>
          <a:bodyPr/>
          <a:lstStyle>
            <a:lvl1pPr>
              <a:defRPr/>
            </a:lvl1pPr>
          </a:lstStyle>
          <a:p>
            <a:pPr>
              <a:defRPr/>
            </a:pPr>
            <a:endParaRPr lang="de-DE"/>
          </a:p>
        </p:txBody>
      </p:sp>
      <p:sp>
        <p:nvSpPr>
          <p:cNvPr id="6" name="Rectangle 155"/>
          <p:cNvSpPr>
            <a:spLocks noGrp="1" noChangeArrowheads="1"/>
          </p:cNvSpPr>
          <p:nvPr>
            <p:ph type="ftr" sz="quarter" idx="11"/>
          </p:nvPr>
        </p:nvSpPr>
        <p:spPr>
          <a:ln/>
        </p:spPr>
        <p:txBody>
          <a:bodyPr/>
          <a:lstStyle>
            <a:lvl1pPr>
              <a:defRPr/>
            </a:lvl1pPr>
          </a:lstStyle>
          <a:p>
            <a:pPr>
              <a:defRPr/>
            </a:pPr>
            <a:endParaRPr lang="de-DE"/>
          </a:p>
        </p:txBody>
      </p:sp>
      <p:sp>
        <p:nvSpPr>
          <p:cNvPr id="7" name="Rectangle 156"/>
          <p:cNvSpPr>
            <a:spLocks noGrp="1" noChangeArrowheads="1"/>
          </p:cNvSpPr>
          <p:nvPr>
            <p:ph type="sldNum" sz="quarter" idx="12"/>
          </p:nvPr>
        </p:nvSpPr>
        <p:spPr>
          <a:ln/>
        </p:spPr>
        <p:txBody>
          <a:bodyPr/>
          <a:lstStyle>
            <a:lvl1pPr>
              <a:defRPr/>
            </a:lvl1pPr>
          </a:lstStyle>
          <a:p>
            <a:fld id="{EF7CCDF3-AC96-433F-9788-480C080420ED}" type="slidenum">
              <a:rPr lang="de-DE" altLang="de-DE"/>
              <a:pPr/>
              <a:t>‹Nr.›</a:t>
            </a:fld>
            <a:endParaRPr lang="de-DE" altLang="de-DE"/>
          </a:p>
        </p:txBody>
      </p:sp>
    </p:spTree>
    <p:extLst>
      <p:ext uri="{BB962C8B-B14F-4D97-AF65-F5344CB8AC3E}">
        <p14:creationId xmlns:p14="http://schemas.microsoft.com/office/powerpoint/2010/main" val="35095742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54"/>
          <p:cNvSpPr>
            <a:spLocks noGrp="1" noChangeArrowheads="1"/>
          </p:cNvSpPr>
          <p:nvPr>
            <p:ph type="dt" sz="half" idx="10"/>
          </p:nvPr>
        </p:nvSpPr>
        <p:spPr>
          <a:ln/>
        </p:spPr>
        <p:txBody>
          <a:bodyPr/>
          <a:lstStyle>
            <a:lvl1pPr>
              <a:defRPr/>
            </a:lvl1pPr>
          </a:lstStyle>
          <a:p>
            <a:pPr>
              <a:defRPr/>
            </a:pPr>
            <a:endParaRPr lang="de-DE"/>
          </a:p>
        </p:txBody>
      </p:sp>
      <p:sp>
        <p:nvSpPr>
          <p:cNvPr id="8" name="Rectangle 155"/>
          <p:cNvSpPr>
            <a:spLocks noGrp="1" noChangeArrowheads="1"/>
          </p:cNvSpPr>
          <p:nvPr>
            <p:ph type="ftr" sz="quarter" idx="11"/>
          </p:nvPr>
        </p:nvSpPr>
        <p:spPr>
          <a:ln/>
        </p:spPr>
        <p:txBody>
          <a:bodyPr/>
          <a:lstStyle>
            <a:lvl1pPr>
              <a:defRPr/>
            </a:lvl1pPr>
          </a:lstStyle>
          <a:p>
            <a:pPr>
              <a:defRPr/>
            </a:pPr>
            <a:endParaRPr lang="de-DE"/>
          </a:p>
        </p:txBody>
      </p:sp>
      <p:sp>
        <p:nvSpPr>
          <p:cNvPr id="9" name="Rectangle 156"/>
          <p:cNvSpPr>
            <a:spLocks noGrp="1" noChangeArrowheads="1"/>
          </p:cNvSpPr>
          <p:nvPr>
            <p:ph type="sldNum" sz="quarter" idx="12"/>
          </p:nvPr>
        </p:nvSpPr>
        <p:spPr>
          <a:ln/>
        </p:spPr>
        <p:txBody>
          <a:bodyPr/>
          <a:lstStyle>
            <a:lvl1pPr>
              <a:defRPr/>
            </a:lvl1pPr>
          </a:lstStyle>
          <a:p>
            <a:fld id="{6CED4F63-6876-4954-A13D-B75EC2A93961}" type="slidenum">
              <a:rPr lang="de-DE" altLang="de-DE"/>
              <a:pPr/>
              <a:t>‹Nr.›</a:t>
            </a:fld>
            <a:endParaRPr lang="de-DE" altLang="de-DE"/>
          </a:p>
        </p:txBody>
      </p:sp>
    </p:spTree>
    <p:extLst>
      <p:ext uri="{BB962C8B-B14F-4D97-AF65-F5344CB8AC3E}">
        <p14:creationId xmlns:p14="http://schemas.microsoft.com/office/powerpoint/2010/main" val="38186506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54"/>
          <p:cNvSpPr>
            <a:spLocks noGrp="1" noChangeArrowheads="1"/>
          </p:cNvSpPr>
          <p:nvPr>
            <p:ph type="dt" sz="half" idx="10"/>
          </p:nvPr>
        </p:nvSpPr>
        <p:spPr>
          <a:ln/>
        </p:spPr>
        <p:txBody>
          <a:bodyPr/>
          <a:lstStyle>
            <a:lvl1pPr>
              <a:defRPr/>
            </a:lvl1pPr>
          </a:lstStyle>
          <a:p>
            <a:pPr>
              <a:defRPr/>
            </a:pPr>
            <a:endParaRPr lang="de-DE"/>
          </a:p>
        </p:txBody>
      </p:sp>
      <p:sp>
        <p:nvSpPr>
          <p:cNvPr id="4" name="Rectangle 155"/>
          <p:cNvSpPr>
            <a:spLocks noGrp="1" noChangeArrowheads="1"/>
          </p:cNvSpPr>
          <p:nvPr>
            <p:ph type="ftr" sz="quarter" idx="11"/>
          </p:nvPr>
        </p:nvSpPr>
        <p:spPr>
          <a:ln/>
        </p:spPr>
        <p:txBody>
          <a:bodyPr/>
          <a:lstStyle>
            <a:lvl1pPr>
              <a:defRPr/>
            </a:lvl1pPr>
          </a:lstStyle>
          <a:p>
            <a:pPr>
              <a:defRPr/>
            </a:pPr>
            <a:endParaRPr lang="de-DE"/>
          </a:p>
        </p:txBody>
      </p:sp>
      <p:sp>
        <p:nvSpPr>
          <p:cNvPr id="5" name="Rectangle 156"/>
          <p:cNvSpPr>
            <a:spLocks noGrp="1" noChangeArrowheads="1"/>
          </p:cNvSpPr>
          <p:nvPr>
            <p:ph type="sldNum" sz="quarter" idx="12"/>
          </p:nvPr>
        </p:nvSpPr>
        <p:spPr>
          <a:ln/>
        </p:spPr>
        <p:txBody>
          <a:bodyPr/>
          <a:lstStyle>
            <a:lvl1pPr>
              <a:defRPr/>
            </a:lvl1pPr>
          </a:lstStyle>
          <a:p>
            <a:fld id="{965726B5-11E6-4AE4-9D74-8ED9FD9F6335}" type="slidenum">
              <a:rPr lang="de-DE" altLang="de-DE"/>
              <a:pPr/>
              <a:t>‹Nr.›</a:t>
            </a:fld>
            <a:endParaRPr lang="de-DE" altLang="de-DE"/>
          </a:p>
        </p:txBody>
      </p:sp>
    </p:spTree>
    <p:extLst>
      <p:ext uri="{BB962C8B-B14F-4D97-AF65-F5344CB8AC3E}">
        <p14:creationId xmlns:p14="http://schemas.microsoft.com/office/powerpoint/2010/main" val="19713428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de-DE"/>
          </a:p>
        </p:txBody>
      </p:sp>
      <p:sp>
        <p:nvSpPr>
          <p:cNvPr id="3" name="Rectangle 155"/>
          <p:cNvSpPr>
            <a:spLocks noGrp="1" noChangeArrowheads="1"/>
          </p:cNvSpPr>
          <p:nvPr>
            <p:ph type="ftr" sz="quarter" idx="11"/>
          </p:nvPr>
        </p:nvSpPr>
        <p:spPr>
          <a:ln/>
        </p:spPr>
        <p:txBody>
          <a:bodyPr/>
          <a:lstStyle>
            <a:lvl1pPr>
              <a:defRPr/>
            </a:lvl1pPr>
          </a:lstStyle>
          <a:p>
            <a:pPr>
              <a:defRPr/>
            </a:pPr>
            <a:endParaRPr lang="de-DE"/>
          </a:p>
        </p:txBody>
      </p:sp>
      <p:sp>
        <p:nvSpPr>
          <p:cNvPr id="4" name="Rectangle 156"/>
          <p:cNvSpPr>
            <a:spLocks noGrp="1" noChangeArrowheads="1"/>
          </p:cNvSpPr>
          <p:nvPr>
            <p:ph type="sldNum" sz="quarter" idx="12"/>
          </p:nvPr>
        </p:nvSpPr>
        <p:spPr>
          <a:ln/>
        </p:spPr>
        <p:txBody>
          <a:bodyPr/>
          <a:lstStyle>
            <a:lvl1pPr>
              <a:defRPr/>
            </a:lvl1pPr>
          </a:lstStyle>
          <a:p>
            <a:fld id="{593630CE-5945-44E5-8ED5-B3D395DFDB4E}" type="slidenum">
              <a:rPr lang="de-DE" altLang="de-DE"/>
              <a:pPr/>
              <a:t>‹Nr.›</a:t>
            </a:fld>
            <a:endParaRPr lang="de-DE" altLang="de-DE"/>
          </a:p>
        </p:txBody>
      </p:sp>
    </p:spTree>
    <p:extLst>
      <p:ext uri="{BB962C8B-B14F-4D97-AF65-F5344CB8AC3E}">
        <p14:creationId xmlns:p14="http://schemas.microsoft.com/office/powerpoint/2010/main" val="7312640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54"/>
          <p:cNvSpPr>
            <a:spLocks noGrp="1" noChangeArrowheads="1"/>
          </p:cNvSpPr>
          <p:nvPr>
            <p:ph type="dt" sz="half" idx="10"/>
          </p:nvPr>
        </p:nvSpPr>
        <p:spPr>
          <a:ln/>
        </p:spPr>
        <p:txBody>
          <a:bodyPr/>
          <a:lstStyle>
            <a:lvl1pPr>
              <a:defRPr/>
            </a:lvl1pPr>
          </a:lstStyle>
          <a:p>
            <a:pPr>
              <a:defRPr/>
            </a:pPr>
            <a:endParaRPr lang="de-DE"/>
          </a:p>
        </p:txBody>
      </p:sp>
      <p:sp>
        <p:nvSpPr>
          <p:cNvPr id="6" name="Rectangle 155"/>
          <p:cNvSpPr>
            <a:spLocks noGrp="1" noChangeArrowheads="1"/>
          </p:cNvSpPr>
          <p:nvPr>
            <p:ph type="ftr" sz="quarter" idx="11"/>
          </p:nvPr>
        </p:nvSpPr>
        <p:spPr>
          <a:ln/>
        </p:spPr>
        <p:txBody>
          <a:bodyPr/>
          <a:lstStyle>
            <a:lvl1pPr>
              <a:defRPr/>
            </a:lvl1pPr>
          </a:lstStyle>
          <a:p>
            <a:pPr>
              <a:defRPr/>
            </a:pPr>
            <a:endParaRPr lang="de-DE"/>
          </a:p>
        </p:txBody>
      </p:sp>
      <p:sp>
        <p:nvSpPr>
          <p:cNvPr id="7" name="Rectangle 156"/>
          <p:cNvSpPr>
            <a:spLocks noGrp="1" noChangeArrowheads="1"/>
          </p:cNvSpPr>
          <p:nvPr>
            <p:ph type="sldNum" sz="quarter" idx="12"/>
          </p:nvPr>
        </p:nvSpPr>
        <p:spPr>
          <a:ln/>
        </p:spPr>
        <p:txBody>
          <a:bodyPr/>
          <a:lstStyle>
            <a:lvl1pPr>
              <a:defRPr/>
            </a:lvl1pPr>
          </a:lstStyle>
          <a:p>
            <a:fld id="{D06C6398-007E-4E2E-AFA3-72F3BC0C7BF4}" type="slidenum">
              <a:rPr lang="de-DE" altLang="de-DE"/>
              <a:pPr/>
              <a:t>‹Nr.›</a:t>
            </a:fld>
            <a:endParaRPr lang="de-DE" altLang="de-DE"/>
          </a:p>
        </p:txBody>
      </p:sp>
    </p:spTree>
    <p:extLst>
      <p:ext uri="{BB962C8B-B14F-4D97-AF65-F5344CB8AC3E}">
        <p14:creationId xmlns:p14="http://schemas.microsoft.com/office/powerpoint/2010/main" val="25227559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54"/>
          <p:cNvSpPr>
            <a:spLocks noGrp="1" noChangeArrowheads="1"/>
          </p:cNvSpPr>
          <p:nvPr>
            <p:ph type="dt" sz="half" idx="10"/>
          </p:nvPr>
        </p:nvSpPr>
        <p:spPr>
          <a:ln/>
        </p:spPr>
        <p:txBody>
          <a:bodyPr/>
          <a:lstStyle>
            <a:lvl1pPr>
              <a:defRPr/>
            </a:lvl1pPr>
          </a:lstStyle>
          <a:p>
            <a:pPr>
              <a:defRPr/>
            </a:pPr>
            <a:endParaRPr lang="de-DE"/>
          </a:p>
        </p:txBody>
      </p:sp>
      <p:sp>
        <p:nvSpPr>
          <p:cNvPr id="6" name="Rectangle 155"/>
          <p:cNvSpPr>
            <a:spLocks noGrp="1" noChangeArrowheads="1"/>
          </p:cNvSpPr>
          <p:nvPr>
            <p:ph type="ftr" sz="quarter" idx="11"/>
          </p:nvPr>
        </p:nvSpPr>
        <p:spPr>
          <a:ln/>
        </p:spPr>
        <p:txBody>
          <a:bodyPr/>
          <a:lstStyle>
            <a:lvl1pPr>
              <a:defRPr/>
            </a:lvl1pPr>
          </a:lstStyle>
          <a:p>
            <a:pPr>
              <a:defRPr/>
            </a:pPr>
            <a:endParaRPr lang="de-DE"/>
          </a:p>
        </p:txBody>
      </p:sp>
      <p:sp>
        <p:nvSpPr>
          <p:cNvPr id="7" name="Rectangle 156"/>
          <p:cNvSpPr>
            <a:spLocks noGrp="1" noChangeArrowheads="1"/>
          </p:cNvSpPr>
          <p:nvPr>
            <p:ph type="sldNum" sz="quarter" idx="12"/>
          </p:nvPr>
        </p:nvSpPr>
        <p:spPr>
          <a:ln/>
        </p:spPr>
        <p:txBody>
          <a:bodyPr/>
          <a:lstStyle>
            <a:lvl1pPr>
              <a:defRPr/>
            </a:lvl1pPr>
          </a:lstStyle>
          <a:p>
            <a:fld id="{882339BF-44BB-42C3-B243-20BAD877889E}" type="slidenum">
              <a:rPr lang="de-DE" altLang="de-DE"/>
              <a:pPr/>
              <a:t>‹Nr.›</a:t>
            </a:fld>
            <a:endParaRPr lang="de-DE" altLang="de-DE"/>
          </a:p>
        </p:txBody>
      </p:sp>
    </p:spTree>
    <p:extLst>
      <p:ext uri="{BB962C8B-B14F-4D97-AF65-F5344CB8AC3E}">
        <p14:creationId xmlns:p14="http://schemas.microsoft.com/office/powerpoint/2010/main" val="36657806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B3569"/>
        </a:solidFill>
        <a:effectLst/>
      </p:bgPr>
    </p:bg>
    <p:spTree>
      <p:nvGrpSpPr>
        <p:cNvPr id="1" name=""/>
        <p:cNvGrpSpPr/>
        <p:nvPr/>
      </p:nvGrpSpPr>
      <p:grpSpPr>
        <a:xfrm>
          <a:off x="0" y="0"/>
          <a:ext cx="0" cy="0"/>
          <a:chOff x="0" y="0"/>
          <a:chExt cx="0" cy="0"/>
        </a:xfrm>
      </p:grpSpPr>
      <p:sp>
        <p:nvSpPr>
          <p:cNvPr id="44185" name="Rectangle 153"/>
          <p:cNvSpPr>
            <a:spLocks noGrp="1" noRot="1" noChangeArrowheads="1"/>
          </p:cNvSpPr>
          <p:nvPr>
            <p:ph type="title"/>
          </p:nvPr>
        </p:nvSpPr>
        <p:spPr bwMode="auto">
          <a:xfrm>
            <a:off x="1116013" y="260350"/>
            <a:ext cx="772636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4418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de-DE"/>
          </a:p>
        </p:txBody>
      </p:sp>
      <p:sp>
        <p:nvSpPr>
          <p:cNvPr id="4418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pPr>
              <a:defRPr/>
            </a:pPr>
            <a:endParaRPr lang="de-DE"/>
          </a:p>
        </p:txBody>
      </p:sp>
      <p:sp>
        <p:nvSpPr>
          <p:cNvPr id="4418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C9F2A1FE-61A4-45E8-90AB-8BAAB0F70ECA}" type="slidenum">
              <a:rPr lang="de-DE" altLang="de-DE"/>
              <a:pPr/>
              <a:t>‹Nr.›</a:t>
            </a:fld>
            <a:endParaRPr lang="de-DE" altLang="de-DE"/>
          </a:p>
        </p:txBody>
      </p:sp>
      <p:sp>
        <p:nvSpPr>
          <p:cNvPr id="4418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4103" name="Picture 162" descr="wwwsonne"/>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0"/>
            <a:ext cx="9715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88"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185"/>
                                        </p:tgtEl>
                                        <p:attrNameLst>
                                          <p:attrName>style.visibility</p:attrName>
                                        </p:attrNameLst>
                                      </p:cBhvr>
                                      <p:to>
                                        <p:strVal val="visible"/>
                                      </p:to>
                                    </p:set>
                                    <p:anim calcmode="lin" valueType="num">
                                      <p:cBhvr>
                                        <p:cTn id="7" dur="1000" fill="hold"/>
                                        <p:tgtEl>
                                          <p:spTgt spid="44185"/>
                                        </p:tgtEl>
                                        <p:attrNameLst>
                                          <p:attrName>ppt_x</p:attrName>
                                        </p:attrNameLst>
                                      </p:cBhvr>
                                      <p:tavLst>
                                        <p:tav tm="0">
                                          <p:val>
                                            <p:strVal val="#ppt_x-.2"/>
                                          </p:val>
                                        </p:tav>
                                        <p:tav tm="100000">
                                          <p:val>
                                            <p:strVal val="#ppt_x"/>
                                          </p:val>
                                        </p:tav>
                                      </p:tavLst>
                                    </p:anim>
                                    <p:anim calcmode="lin" valueType="num">
                                      <p:cBhvr>
                                        <p:cTn id="8" dur="1000" fill="hold"/>
                                        <p:tgtEl>
                                          <p:spTgt spid="441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1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4189">
                                            <p:txEl>
                                              <p:pRg st="0" end="0"/>
                                            </p:txEl>
                                          </p:spTgt>
                                        </p:tgtEl>
                                        <p:attrNameLst>
                                          <p:attrName>style.visibility</p:attrName>
                                        </p:attrNameLst>
                                      </p:cBhvr>
                                      <p:to>
                                        <p:strVal val="visible"/>
                                      </p:to>
                                    </p:set>
                                    <p:animEffect transition="in" filter="fade">
                                      <p:cBhvr>
                                        <p:cTn id="14" dur="500"/>
                                        <p:tgtEl>
                                          <p:spTgt spid="44189">
                                            <p:txEl>
                                              <p:pRg st="0" end="0"/>
                                            </p:txEl>
                                          </p:spTgt>
                                        </p:tgtEl>
                                      </p:cBhvr>
                                    </p:animEffect>
                                    <p:anim calcmode="lin" valueType="num">
                                      <p:cBhvr>
                                        <p:cTn id="15" dur="500" fill="hold"/>
                                        <p:tgtEl>
                                          <p:spTgt spid="4418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18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4189">
                                            <p:txEl>
                                              <p:pRg st="1" end="1"/>
                                            </p:txEl>
                                          </p:spTgt>
                                        </p:tgtEl>
                                        <p:attrNameLst>
                                          <p:attrName>style.visibility</p:attrName>
                                        </p:attrNameLst>
                                      </p:cBhvr>
                                      <p:to>
                                        <p:strVal val="visible"/>
                                      </p:to>
                                    </p:set>
                                    <p:animEffect transition="in" filter="fade">
                                      <p:cBhvr>
                                        <p:cTn id="19" dur="500"/>
                                        <p:tgtEl>
                                          <p:spTgt spid="44189">
                                            <p:txEl>
                                              <p:pRg st="1" end="1"/>
                                            </p:txEl>
                                          </p:spTgt>
                                        </p:tgtEl>
                                      </p:cBhvr>
                                    </p:animEffect>
                                    <p:anim calcmode="lin" valueType="num">
                                      <p:cBhvr>
                                        <p:cTn id="20" dur="500" fill="hold"/>
                                        <p:tgtEl>
                                          <p:spTgt spid="4418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418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4189">
                                            <p:txEl>
                                              <p:pRg st="2" end="2"/>
                                            </p:txEl>
                                          </p:spTgt>
                                        </p:tgtEl>
                                        <p:attrNameLst>
                                          <p:attrName>style.visibility</p:attrName>
                                        </p:attrNameLst>
                                      </p:cBhvr>
                                      <p:to>
                                        <p:strVal val="visible"/>
                                      </p:to>
                                    </p:set>
                                    <p:animEffect transition="in" filter="fade">
                                      <p:cBhvr>
                                        <p:cTn id="24" dur="500"/>
                                        <p:tgtEl>
                                          <p:spTgt spid="44189">
                                            <p:txEl>
                                              <p:pRg st="2" end="2"/>
                                            </p:txEl>
                                          </p:spTgt>
                                        </p:tgtEl>
                                      </p:cBhvr>
                                    </p:animEffect>
                                    <p:anim calcmode="lin" valueType="num">
                                      <p:cBhvr>
                                        <p:cTn id="25" dur="500" fill="hold"/>
                                        <p:tgtEl>
                                          <p:spTgt spid="4418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418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4189">
                                            <p:txEl>
                                              <p:pRg st="3" end="3"/>
                                            </p:txEl>
                                          </p:spTgt>
                                        </p:tgtEl>
                                        <p:attrNameLst>
                                          <p:attrName>style.visibility</p:attrName>
                                        </p:attrNameLst>
                                      </p:cBhvr>
                                      <p:to>
                                        <p:strVal val="visible"/>
                                      </p:to>
                                    </p:set>
                                    <p:animEffect transition="in" filter="fade">
                                      <p:cBhvr>
                                        <p:cTn id="29" dur="500"/>
                                        <p:tgtEl>
                                          <p:spTgt spid="44189">
                                            <p:txEl>
                                              <p:pRg st="3" end="3"/>
                                            </p:txEl>
                                          </p:spTgt>
                                        </p:tgtEl>
                                      </p:cBhvr>
                                    </p:animEffect>
                                    <p:anim calcmode="lin" valueType="num">
                                      <p:cBhvr>
                                        <p:cTn id="30" dur="500" fill="hold"/>
                                        <p:tgtEl>
                                          <p:spTgt spid="4418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418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4189">
                                            <p:txEl>
                                              <p:pRg st="4" end="4"/>
                                            </p:txEl>
                                          </p:spTgt>
                                        </p:tgtEl>
                                        <p:attrNameLst>
                                          <p:attrName>style.visibility</p:attrName>
                                        </p:attrNameLst>
                                      </p:cBhvr>
                                      <p:to>
                                        <p:strVal val="visible"/>
                                      </p:to>
                                    </p:set>
                                    <p:animEffect transition="in" filter="fade">
                                      <p:cBhvr>
                                        <p:cTn id="34" dur="500"/>
                                        <p:tgtEl>
                                          <p:spTgt spid="44189">
                                            <p:txEl>
                                              <p:pRg st="4" end="4"/>
                                            </p:txEl>
                                          </p:spTgt>
                                        </p:tgtEl>
                                      </p:cBhvr>
                                    </p:animEffect>
                                    <p:anim calcmode="lin" valueType="num">
                                      <p:cBhvr>
                                        <p:cTn id="35" dur="500" fill="hold"/>
                                        <p:tgtEl>
                                          <p:spTgt spid="4418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418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85" grpId="0"/>
      <p:bldP spid="44189" grpId="0" build="p">
        <p:tmplLst>
          <p:tmpl lvl="1">
            <p:tnLst>
              <p:par>
                <p:cTn presetID="44" presetClass="entr" presetSubtype="0" fill="hold" nodeType="clickEffect">
                  <p:stCondLst>
                    <p:cond delay="0"/>
                  </p:stCondLst>
                  <p:childTnLst>
                    <p:set>
                      <p:cBhvr>
                        <p:cTn dur="1" fill="hold">
                          <p:stCondLst>
                            <p:cond delay="0"/>
                          </p:stCondLst>
                        </p:cTn>
                        <p:tgtEl>
                          <p:spTgt spid="44189"/>
                        </p:tgtEl>
                        <p:attrNameLst>
                          <p:attrName>style.visibility</p:attrName>
                        </p:attrNameLst>
                      </p:cBhvr>
                      <p:to>
                        <p:strVal val="visible"/>
                      </p:to>
                    </p:set>
                    <p:animEffect transition="in" filter="fade">
                      <p:cBhvr>
                        <p:cTn dur="500"/>
                        <p:tgtEl>
                          <p:spTgt spid="44189"/>
                        </p:tgtEl>
                      </p:cBhvr>
                    </p:animEffect>
                    <p:anim calcmode="lin" valueType="num">
                      <p:cBhvr>
                        <p:cTn dur="500" fill="hold"/>
                        <p:tgtEl>
                          <p:spTgt spid="44189"/>
                        </p:tgtEl>
                        <p:attrNameLst>
                          <p:attrName>ppt_x</p:attrName>
                        </p:attrNameLst>
                      </p:cBhvr>
                      <p:tavLst>
                        <p:tav tm="0">
                          <p:val>
                            <p:strVal val="#ppt_x"/>
                          </p:val>
                        </p:tav>
                        <p:tav tm="100000">
                          <p:val>
                            <p:strVal val="#ppt_x"/>
                          </p:val>
                        </p:tav>
                      </p:tavLst>
                    </p:anim>
                    <p:anim calcmode="lin" valueType="num">
                      <p:cBhvr>
                        <p:cTn dur="500" fill="hold"/>
                        <p:tgtEl>
                          <p:spTgt spid="4418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4189"/>
                        </p:tgtEl>
                        <p:attrNameLst>
                          <p:attrName>style.visibility</p:attrName>
                        </p:attrNameLst>
                      </p:cBhvr>
                      <p:to>
                        <p:strVal val="visible"/>
                      </p:to>
                    </p:set>
                    <p:animEffect transition="in" filter="fade">
                      <p:cBhvr>
                        <p:cTn dur="500"/>
                        <p:tgtEl>
                          <p:spTgt spid="44189"/>
                        </p:tgtEl>
                      </p:cBhvr>
                    </p:animEffect>
                    <p:anim calcmode="lin" valueType="num">
                      <p:cBhvr>
                        <p:cTn dur="500" fill="hold"/>
                        <p:tgtEl>
                          <p:spTgt spid="44189"/>
                        </p:tgtEl>
                        <p:attrNameLst>
                          <p:attrName>ppt_x</p:attrName>
                        </p:attrNameLst>
                      </p:cBhvr>
                      <p:tavLst>
                        <p:tav tm="0">
                          <p:val>
                            <p:strVal val="#ppt_x"/>
                          </p:val>
                        </p:tav>
                        <p:tav tm="100000">
                          <p:val>
                            <p:strVal val="#ppt_x"/>
                          </p:val>
                        </p:tav>
                      </p:tavLst>
                    </p:anim>
                    <p:anim calcmode="lin" valueType="num">
                      <p:cBhvr>
                        <p:cTn dur="500" fill="hold"/>
                        <p:tgtEl>
                          <p:spTgt spid="4418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4189"/>
                        </p:tgtEl>
                        <p:attrNameLst>
                          <p:attrName>style.visibility</p:attrName>
                        </p:attrNameLst>
                      </p:cBhvr>
                      <p:to>
                        <p:strVal val="visible"/>
                      </p:to>
                    </p:set>
                    <p:animEffect transition="in" filter="fade">
                      <p:cBhvr>
                        <p:cTn dur="500"/>
                        <p:tgtEl>
                          <p:spTgt spid="44189"/>
                        </p:tgtEl>
                      </p:cBhvr>
                    </p:animEffect>
                    <p:anim calcmode="lin" valueType="num">
                      <p:cBhvr>
                        <p:cTn dur="500" fill="hold"/>
                        <p:tgtEl>
                          <p:spTgt spid="44189"/>
                        </p:tgtEl>
                        <p:attrNameLst>
                          <p:attrName>ppt_x</p:attrName>
                        </p:attrNameLst>
                      </p:cBhvr>
                      <p:tavLst>
                        <p:tav tm="0">
                          <p:val>
                            <p:strVal val="#ppt_x"/>
                          </p:val>
                        </p:tav>
                        <p:tav tm="100000">
                          <p:val>
                            <p:strVal val="#ppt_x"/>
                          </p:val>
                        </p:tav>
                      </p:tavLst>
                    </p:anim>
                    <p:anim calcmode="lin" valueType="num">
                      <p:cBhvr>
                        <p:cTn dur="500" fill="hold"/>
                        <p:tgtEl>
                          <p:spTgt spid="4418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4189"/>
                        </p:tgtEl>
                        <p:attrNameLst>
                          <p:attrName>style.visibility</p:attrName>
                        </p:attrNameLst>
                      </p:cBhvr>
                      <p:to>
                        <p:strVal val="visible"/>
                      </p:to>
                    </p:set>
                    <p:animEffect transition="in" filter="fade">
                      <p:cBhvr>
                        <p:cTn dur="500"/>
                        <p:tgtEl>
                          <p:spTgt spid="44189"/>
                        </p:tgtEl>
                      </p:cBhvr>
                    </p:animEffect>
                    <p:anim calcmode="lin" valueType="num">
                      <p:cBhvr>
                        <p:cTn dur="500" fill="hold"/>
                        <p:tgtEl>
                          <p:spTgt spid="44189"/>
                        </p:tgtEl>
                        <p:attrNameLst>
                          <p:attrName>ppt_x</p:attrName>
                        </p:attrNameLst>
                      </p:cBhvr>
                      <p:tavLst>
                        <p:tav tm="0">
                          <p:val>
                            <p:strVal val="#ppt_x"/>
                          </p:val>
                        </p:tav>
                        <p:tav tm="100000">
                          <p:val>
                            <p:strVal val="#ppt_x"/>
                          </p:val>
                        </p:tav>
                      </p:tavLst>
                    </p:anim>
                    <p:anim calcmode="lin" valueType="num">
                      <p:cBhvr>
                        <p:cTn dur="500" fill="hold"/>
                        <p:tgtEl>
                          <p:spTgt spid="4418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4189"/>
                        </p:tgtEl>
                        <p:attrNameLst>
                          <p:attrName>style.visibility</p:attrName>
                        </p:attrNameLst>
                      </p:cBhvr>
                      <p:to>
                        <p:strVal val="visible"/>
                      </p:to>
                    </p:set>
                    <p:animEffect transition="in" filter="fade">
                      <p:cBhvr>
                        <p:cTn dur="500"/>
                        <p:tgtEl>
                          <p:spTgt spid="44189"/>
                        </p:tgtEl>
                      </p:cBhvr>
                    </p:animEffect>
                    <p:anim calcmode="lin" valueType="num">
                      <p:cBhvr>
                        <p:cTn dur="500" fill="hold"/>
                        <p:tgtEl>
                          <p:spTgt spid="44189"/>
                        </p:tgtEl>
                        <p:attrNameLst>
                          <p:attrName>ppt_x</p:attrName>
                        </p:attrNameLst>
                      </p:cBhvr>
                      <p:tavLst>
                        <p:tav tm="0">
                          <p:val>
                            <p:strVal val="#ppt_x"/>
                          </p:val>
                        </p:tav>
                        <p:tav tm="100000">
                          <p:val>
                            <p:strVal val="#ppt_x"/>
                          </p:val>
                        </p:tav>
                      </p:tavLst>
                    </p:anim>
                    <p:anim calcmode="lin" valueType="num">
                      <p:cBhvr>
                        <p:cTn dur="500" fill="hold"/>
                        <p:tgtEl>
                          <p:spTgt spid="44189"/>
                        </p:tgtEl>
                        <p:attrNameLst>
                          <p:attrName>ppt_y</p:attrName>
                        </p:attrNameLst>
                      </p:cBhvr>
                      <p:tavLst>
                        <p:tav tm="0">
                          <p:val>
                            <p:strVal val="#ppt_y+.05"/>
                          </p:val>
                        </p:tav>
                        <p:tav tm="100000">
                          <p:val>
                            <p:strVal val="#ppt_y"/>
                          </p:val>
                        </p:tav>
                      </p:tavLst>
                    </p:anim>
                  </p:childTnLst>
                </p:cTn>
              </p:par>
            </p:tnLst>
          </p:tmpl>
        </p:tmplLst>
      </p:bldP>
    </p:bldLst>
  </p:timing>
  <p:txStyles>
    <p:titleStyle>
      <a:lvl1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42988" y="1773238"/>
            <a:ext cx="7772400" cy="1736725"/>
          </a:xfrm>
        </p:spPr>
        <p:txBody>
          <a:bodyPr/>
          <a:lstStyle/>
          <a:p>
            <a:pPr eaLnBrk="1" hangingPunct="1">
              <a:defRPr/>
            </a:pPr>
            <a:r>
              <a:rPr lang="de-DE" smtClean="0"/>
              <a:t>Alles Klima – oder was?</a:t>
            </a:r>
          </a:p>
        </p:txBody>
      </p:sp>
      <p:sp>
        <p:nvSpPr>
          <p:cNvPr id="2051" name="Rectangle 3"/>
          <p:cNvSpPr>
            <a:spLocks noGrp="1" noChangeArrowheads="1"/>
          </p:cNvSpPr>
          <p:nvPr>
            <p:ph type="subTitle" idx="1"/>
          </p:nvPr>
        </p:nvSpPr>
        <p:spPr>
          <a:xfrm>
            <a:off x="1908175" y="3860800"/>
            <a:ext cx="6400800" cy="2305050"/>
          </a:xfrm>
        </p:spPr>
        <p:txBody>
          <a:bodyPr/>
          <a:lstStyle/>
          <a:p>
            <a:pPr eaLnBrk="1" hangingPunct="1">
              <a:defRPr/>
            </a:pPr>
            <a:r>
              <a:rPr lang="de-DE" smtClean="0"/>
              <a:t>Wasch mir den Pelz, aber mach mich nicht nass – oder:</a:t>
            </a:r>
          </a:p>
          <a:p>
            <a:pPr eaLnBrk="1" hangingPunct="1">
              <a:defRPr/>
            </a:pPr>
            <a:r>
              <a:rPr lang="de-DE" smtClean="0"/>
              <a:t>Wie die Energiekonzerne den Klimawandel bekämpfen</a:t>
            </a:r>
          </a:p>
        </p:txBody>
      </p:sp>
      <p:pic>
        <p:nvPicPr>
          <p:cNvPr id="6148" name="Picture 5" descr="wwwson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6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500"/>
                                        <p:tgtEl>
                                          <p:spTgt spid="2051">
                                            <p:txEl>
                                              <p:pRg st="0" end="0"/>
                                            </p:txEl>
                                          </p:spTgt>
                                        </p:tgtEl>
                                      </p:cBhvr>
                                    </p:animEffect>
                                    <p:anim calcmode="lin" valueType="num">
                                      <p:cBhvr>
                                        <p:cTn id="14"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051">
                                            <p:txEl>
                                              <p:pRg st="0" end="0"/>
                                            </p:txEl>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2051">
                                            <p:txEl>
                                              <p:pRg st="1" end="1"/>
                                            </p:txEl>
                                          </p:spTgt>
                                        </p:tgtEl>
                                        <p:attrNameLst>
                                          <p:attrName>style.visibility</p:attrName>
                                        </p:attrNameLst>
                                      </p:cBhvr>
                                      <p:to>
                                        <p:strVal val="visible"/>
                                      </p:to>
                                    </p:set>
                                    <p:animEffect transition="in" filter="fade">
                                      <p:cBhvr>
                                        <p:cTn id="19" dur="500"/>
                                        <p:tgtEl>
                                          <p:spTgt spid="2051">
                                            <p:txEl>
                                              <p:pRg st="1" end="1"/>
                                            </p:txEl>
                                          </p:spTgt>
                                        </p:tgtEl>
                                      </p:cBhvr>
                                    </p:animEffect>
                                    <p:anim calcmode="lin" valueType="num">
                                      <p:cBhvr>
                                        <p:cTn id="20"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05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p:txBody>
          <a:bodyPr/>
          <a:lstStyle/>
          <a:p>
            <a:pPr eaLnBrk="1" hangingPunct="1">
              <a:defRPr/>
            </a:pPr>
            <a:r>
              <a:rPr lang="de-DE" sz="4000" smtClean="0"/>
              <a:t>Bisher beobachtete Klimaänderungen</a:t>
            </a:r>
          </a:p>
        </p:txBody>
      </p:sp>
      <p:pic>
        <p:nvPicPr>
          <p:cNvPr id="228361" name="Picture 9" descr="134770main_sea_ice2003to200"/>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3971925"/>
            <a:ext cx="3846513" cy="2886075"/>
          </a:xfrm>
          <a:noFill/>
          <a:extLst>
            <a:ext uri="{909E8E84-426E-40DD-AFC4-6F175D3DCCD1}">
              <a14:hiddenFill xmlns:a14="http://schemas.microsoft.com/office/drawing/2010/main">
                <a:solidFill>
                  <a:srgbClr val="FFFFFF"/>
                </a:solidFill>
              </a14:hiddenFill>
            </a:ext>
          </a:extLst>
        </p:spPr>
      </p:pic>
      <p:pic>
        <p:nvPicPr>
          <p:cNvPr id="228360" name="Picture 8" descr="134769main_sea_ice1979to198"/>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981075"/>
            <a:ext cx="3846513" cy="2886075"/>
          </a:xfrm>
          <a:noFill/>
          <a:extLst>
            <a:ext uri="{909E8E84-426E-40DD-AFC4-6F175D3DCCD1}">
              <a14:hiddenFill xmlns:a14="http://schemas.microsoft.com/office/drawing/2010/main">
                <a:solidFill>
                  <a:srgbClr val="FFFFFF"/>
                </a:solidFill>
              </a14:hiddenFill>
            </a:ext>
          </a:extLst>
        </p:spPr>
      </p:pic>
      <p:sp>
        <p:nvSpPr>
          <p:cNvPr id="228355" name="Rectangle 3"/>
          <p:cNvSpPr>
            <a:spLocks noGrp="1" noRot="1" noChangeArrowheads="1"/>
          </p:cNvSpPr>
          <p:nvPr>
            <p:ph type="body" sz="half" idx="3"/>
          </p:nvPr>
        </p:nvSpPr>
        <p:spPr>
          <a:xfrm>
            <a:off x="4067175" y="1600200"/>
            <a:ext cx="4775200" cy="5257800"/>
          </a:xfrm>
        </p:spPr>
        <p:txBody>
          <a:bodyPr/>
          <a:lstStyle/>
          <a:p>
            <a:pPr eaLnBrk="1" hangingPunct="1">
              <a:lnSpc>
                <a:spcPct val="90000"/>
              </a:lnSpc>
              <a:buFont typeface="Arial" charset="0"/>
              <a:buChar char="►"/>
              <a:defRPr/>
            </a:pPr>
            <a:r>
              <a:rPr lang="de-DE" sz="2800" smtClean="0"/>
              <a:t>Temperaturerhöhungen mit einer sehr inhomogenen Verteilung</a:t>
            </a:r>
          </a:p>
          <a:p>
            <a:pPr lvl="1" eaLnBrk="1" hangingPunct="1">
              <a:lnSpc>
                <a:spcPct val="90000"/>
              </a:lnSpc>
              <a:defRPr/>
            </a:pPr>
            <a:r>
              <a:rPr lang="de-DE" sz="2400" smtClean="0"/>
              <a:t>nördliche arktische Regionen deutlich über dem Mittel von 0,7 K (etwa das Doppelte)</a:t>
            </a:r>
          </a:p>
          <a:p>
            <a:pPr lvl="1" eaLnBrk="1" hangingPunct="1">
              <a:lnSpc>
                <a:spcPct val="90000"/>
              </a:lnSpc>
              <a:defRPr/>
            </a:pPr>
            <a:r>
              <a:rPr lang="de-DE" sz="2400" smtClean="0"/>
              <a:t>zunehmendes Abschmelzen des arktischen Meereises im Sommer (oben 1979-1980, unten 2001-2003 [NASA])</a:t>
            </a:r>
          </a:p>
          <a:p>
            <a:pPr lvl="1" eaLnBrk="1" hangingPunct="1">
              <a:lnSpc>
                <a:spcPct val="90000"/>
              </a:lnSpc>
              <a:defRPr/>
            </a:pPr>
            <a:r>
              <a:rPr lang="de-DE" sz="2400" smtClean="0"/>
              <a:t>über Landmassen tendenziell größere Erhöhung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8354"/>
                                        </p:tgtEl>
                                        <p:attrNameLst>
                                          <p:attrName>style.visibility</p:attrName>
                                        </p:attrNameLst>
                                      </p:cBhvr>
                                      <p:to>
                                        <p:strVal val="visible"/>
                                      </p:to>
                                    </p:set>
                                    <p:anim calcmode="lin" valueType="num">
                                      <p:cBhvr>
                                        <p:cTn id="7" dur="1000" fill="hold"/>
                                        <p:tgtEl>
                                          <p:spTgt spid="228354"/>
                                        </p:tgtEl>
                                        <p:attrNameLst>
                                          <p:attrName>ppt_x</p:attrName>
                                        </p:attrNameLst>
                                      </p:cBhvr>
                                      <p:tavLst>
                                        <p:tav tm="0">
                                          <p:val>
                                            <p:strVal val="#ppt_x-.2"/>
                                          </p:val>
                                        </p:tav>
                                        <p:tav tm="100000">
                                          <p:val>
                                            <p:strVal val="#ppt_x"/>
                                          </p:val>
                                        </p:tav>
                                      </p:tavLst>
                                    </p:anim>
                                    <p:anim calcmode="lin" valueType="num">
                                      <p:cBhvr>
                                        <p:cTn id="8" dur="1000" fill="hold"/>
                                        <p:tgtEl>
                                          <p:spTgt spid="2283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83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8355">
                                            <p:txEl>
                                              <p:pRg st="0" end="0"/>
                                            </p:txEl>
                                          </p:spTgt>
                                        </p:tgtEl>
                                        <p:attrNameLst>
                                          <p:attrName>style.visibility</p:attrName>
                                        </p:attrNameLst>
                                      </p:cBhvr>
                                      <p:to>
                                        <p:strVal val="visible"/>
                                      </p:to>
                                    </p:set>
                                    <p:animEffect transition="in" filter="fade">
                                      <p:cBhvr>
                                        <p:cTn id="14" dur="500"/>
                                        <p:tgtEl>
                                          <p:spTgt spid="228355">
                                            <p:txEl>
                                              <p:pRg st="0" end="0"/>
                                            </p:txEl>
                                          </p:spTgt>
                                        </p:tgtEl>
                                      </p:cBhvr>
                                    </p:animEffect>
                                    <p:anim calcmode="lin" valueType="num">
                                      <p:cBhvr>
                                        <p:cTn id="15" dur="500" fill="hold"/>
                                        <p:tgtEl>
                                          <p:spTgt spid="22835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835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28355">
                                            <p:txEl>
                                              <p:pRg st="1" end="1"/>
                                            </p:txEl>
                                          </p:spTgt>
                                        </p:tgtEl>
                                        <p:attrNameLst>
                                          <p:attrName>style.visibility</p:attrName>
                                        </p:attrNameLst>
                                      </p:cBhvr>
                                      <p:to>
                                        <p:strVal val="visible"/>
                                      </p:to>
                                    </p:set>
                                    <p:animEffect transition="in" filter="fade">
                                      <p:cBhvr>
                                        <p:cTn id="21" dur="500"/>
                                        <p:tgtEl>
                                          <p:spTgt spid="228355">
                                            <p:txEl>
                                              <p:pRg st="1" end="1"/>
                                            </p:txEl>
                                          </p:spTgt>
                                        </p:tgtEl>
                                      </p:cBhvr>
                                    </p:animEffect>
                                    <p:anim calcmode="lin" valueType="num">
                                      <p:cBhvr>
                                        <p:cTn id="22" dur="500" fill="hold"/>
                                        <p:tgtEl>
                                          <p:spTgt spid="22835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2835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28355">
                                            <p:txEl>
                                              <p:pRg st="2" end="2"/>
                                            </p:txEl>
                                          </p:spTgt>
                                        </p:tgtEl>
                                        <p:attrNameLst>
                                          <p:attrName>style.visibility</p:attrName>
                                        </p:attrNameLst>
                                      </p:cBhvr>
                                      <p:to>
                                        <p:strVal val="visible"/>
                                      </p:to>
                                    </p:set>
                                    <p:animEffect transition="in" filter="fade">
                                      <p:cBhvr>
                                        <p:cTn id="28" dur="500"/>
                                        <p:tgtEl>
                                          <p:spTgt spid="228355">
                                            <p:txEl>
                                              <p:pRg st="2" end="2"/>
                                            </p:txEl>
                                          </p:spTgt>
                                        </p:tgtEl>
                                      </p:cBhvr>
                                    </p:animEffect>
                                    <p:anim calcmode="lin" valueType="num">
                                      <p:cBhvr>
                                        <p:cTn id="29" dur="500" fill="hold"/>
                                        <p:tgtEl>
                                          <p:spTgt spid="22835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28355">
                                            <p:txEl>
                                              <p:pRg st="2" end="2"/>
                                            </p:txEl>
                                          </p:spTgt>
                                        </p:tgtEl>
                                        <p:attrNameLst>
                                          <p:attrName>ppt_y</p:attrName>
                                        </p:attrNameLst>
                                      </p:cBhvr>
                                      <p:tavLst>
                                        <p:tav tm="0">
                                          <p:val>
                                            <p:strVal val="#ppt_y+.05"/>
                                          </p:val>
                                        </p:tav>
                                        <p:tav tm="100000">
                                          <p:val>
                                            <p:strVal val="#ppt_y"/>
                                          </p:val>
                                        </p:tav>
                                      </p:tavLst>
                                    </p:anim>
                                  </p:childTnLst>
                                </p:cTn>
                              </p:par>
                            </p:childTnLst>
                          </p:cTn>
                        </p:par>
                        <p:par>
                          <p:cTn id="31" fill="hold" nodeType="afterGroup">
                            <p:stCondLst>
                              <p:cond delay="500"/>
                            </p:stCondLst>
                            <p:childTnLst>
                              <p:par>
                                <p:cTn id="32" presetID="44" presetClass="entr" presetSubtype="0" fill="hold" grpId="0" nodeType="afterEffect">
                                  <p:stCondLst>
                                    <p:cond delay="0"/>
                                  </p:stCondLst>
                                  <p:childTnLst>
                                    <p:set>
                                      <p:cBhvr>
                                        <p:cTn id="33" dur="1" fill="hold">
                                          <p:stCondLst>
                                            <p:cond delay="0"/>
                                          </p:stCondLst>
                                        </p:cTn>
                                        <p:tgtEl>
                                          <p:spTgt spid="228360">
                                            <p:bg/>
                                          </p:spTgt>
                                        </p:tgtEl>
                                        <p:attrNameLst>
                                          <p:attrName>style.visibility</p:attrName>
                                        </p:attrNameLst>
                                      </p:cBhvr>
                                      <p:to>
                                        <p:strVal val="visible"/>
                                      </p:to>
                                    </p:set>
                                    <p:animEffect transition="in" filter="fade">
                                      <p:cBhvr>
                                        <p:cTn id="34" dur="500"/>
                                        <p:tgtEl>
                                          <p:spTgt spid="228360">
                                            <p:bg/>
                                          </p:spTgt>
                                        </p:tgtEl>
                                      </p:cBhvr>
                                    </p:animEffect>
                                    <p:anim calcmode="lin" valueType="num">
                                      <p:cBhvr>
                                        <p:cTn id="35" dur="500" fill="hold"/>
                                        <p:tgtEl>
                                          <p:spTgt spid="228360">
                                            <p:bg/>
                                          </p:spTgt>
                                        </p:tgtEl>
                                        <p:attrNameLst>
                                          <p:attrName>ppt_x</p:attrName>
                                        </p:attrNameLst>
                                      </p:cBhvr>
                                      <p:tavLst>
                                        <p:tav tm="0">
                                          <p:val>
                                            <p:strVal val="#ppt_x"/>
                                          </p:val>
                                        </p:tav>
                                        <p:tav tm="100000">
                                          <p:val>
                                            <p:strVal val="#ppt_x"/>
                                          </p:val>
                                        </p:tav>
                                      </p:tavLst>
                                    </p:anim>
                                    <p:anim calcmode="lin" valueType="num">
                                      <p:cBhvr>
                                        <p:cTn id="36" dur="500" fill="hold"/>
                                        <p:tgtEl>
                                          <p:spTgt spid="228360">
                                            <p:bg/>
                                          </p:spTgt>
                                        </p:tgtEl>
                                        <p:attrNameLst>
                                          <p:attrName>ppt_y</p:attrName>
                                        </p:attrNameLst>
                                      </p:cBhvr>
                                      <p:tavLst>
                                        <p:tav tm="0">
                                          <p:val>
                                            <p:strVal val="#ppt_y+.05"/>
                                          </p:val>
                                        </p:tav>
                                        <p:tav tm="100000">
                                          <p:val>
                                            <p:strVal val="#ppt_y"/>
                                          </p:val>
                                        </p:tav>
                                      </p:tavLst>
                                    </p:anim>
                                  </p:childTnLst>
                                </p:cTn>
                              </p:par>
                            </p:childTnLst>
                          </p:cTn>
                        </p:par>
                        <p:par>
                          <p:cTn id="37" fill="hold" nodeType="afterGroup">
                            <p:stCondLst>
                              <p:cond delay="1000"/>
                            </p:stCondLst>
                            <p:childTnLst>
                              <p:par>
                                <p:cTn id="38" presetID="44" presetClass="entr" presetSubtype="0" fill="hold" grpId="0" nodeType="afterEffect">
                                  <p:stCondLst>
                                    <p:cond delay="0"/>
                                  </p:stCondLst>
                                  <p:childTnLst>
                                    <p:set>
                                      <p:cBhvr>
                                        <p:cTn id="39" dur="1" fill="hold">
                                          <p:stCondLst>
                                            <p:cond delay="0"/>
                                          </p:stCondLst>
                                        </p:cTn>
                                        <p:tgtEl>
                                          <p:spTgt spid="228361">
                                            <p:bg/>
                                          </p:spTgt>
                                        </p:tgtEl>
                                        <p:attrNameLst>
                                          <p:attrName>style.visibility</p:attrName>
                                        </p:attrNameLst>
                                      </p:cBhvr>
                                      <p:to>
                                        <p:strVal val="visible"/>
                                      </p:to>
                                    </p:set>
                                    <p:animEffect transition="in" filter="fade">
                                      <p:cBhvr>
                                        <p:cTn id="40" dur="500"/>
                                        <p:tgtEl>
                                          <p:spTgt spid="228361">
                                            <p:bg/>
                                          </p:spTgt>
                                        </p:tgtEl>
                                      </p:cBhvr>
                                    </p:animEffect>
                                    <p:anim calcmode="lin" valueType="num">
                                      <p:cBhvr>
                                        <p:cTn id="41" dur="500" fill="hold"/>
                                        <p:tgtEl>
                                          <p:spTgt spid="228361">
                                            <p:bg/>
                                          </p:spTgt>
                                        </p:tgtEl>
                                        <p:attrNameLst>
                                          <p:attrName>ppt_x</p:attrName>
                                        </p:attrNameLst>
                                      </p:cBhvr>
                                      <p:tavLst>
                                        <p:tav tm="0">
                                          <p:val>
                                            <p:strVal val="#ppt_x"/>
                                          </p:val>
                                        </p:tav>
                                        <p:tav tm="100000">
                                          <p:val>
                                            <p:strVal val="#ppt_x"/>
                                          </p:val>
                                        </p:tav>
                                      </p:tavLst>
                                    </p:anim>
                                    <p:anim calcmode="lin" valueType="num">
                                      <p:cBhvr>
                                        <p:cTn id="42" dur="500" fill="hold"/>
                                        <p:tgtEl>
                                          <p:spTgt spid="228361">
                                            <p:bg/>
                                          </p:spTgt>
                                        </p:tgtEl>
                                        <p:attrNameLst>
                                          <p:attrName>ppt_y</p:attrName>
                                        </p:attrNameLst>
                                      </p:cBhvr>
                                      <p:tavLst>
                                        <p:tav tm="0">
                                          <p:val>
                                            <p:strVal val="#ppt_y+.05"/>
                                          </p:val>
                                        </p:tav>
                                        <p:tav tm="100000">
                                          <p:val>
                                            <p:strVal val="#ppt_y"/>
                                          </p:val>
                                        </p:tav>
                                      </p:tavLst>
                                    </p:anim>
                                  </p:childTnLst>
                                </p:cTn>
                              </p:par>
                            </p:childTnLst>
                          </p:cTn>
                        </p:par>
                        <p:par>
                          <p:cTn id="43" fill="hold" nodeType="afterGroup">
                            <p:stCondLst>
                              <p:cond delay="1500"/>
                            </p:stCondLst>
                            <p:childTnLst>
                              <p:par>
                                <p:cTn id="44" presetID="44" presetClass="entr" presetSubtype="0" fill="hold" grpId="0" nodeType="afterEffect">
                                  <p:stCondLst>
                                    <p:cond delay="0"/>
                                  </p:stCondLst>
                                  <p:childTnLst>
                                    <p:set>
                                      <p:cBhvr>
                                        <p:cTn id="45" dur="1" fill="hold">
                                          <p:stCondLst>
                                            <p:cond delay="0"/>
                                          </p:stCondLst>
                                        </p:cTn>
                                        <p:tgtEl>
                                          <p:spTgt spid="228355">
                                            <p:txEl>
                                              <p:pRg st="3" end="3"/>
                                            </p:txEl>
                                          </p:spTgt>
                                        </p:tgtEl>
                                        <p:attrNameLst>
                                          <p:attrName>style.visibility</p:attrName>
                                        </p:attrNameLst>
                                      </p:cBhvr>
                                      <p:to>
                                        <p:strVal val="visible"/>
                                      </p:to>
                                    </p:set>
                                    <p:animEffect transition="in" filter="fade">
                                      <p:cBhvr>
                                        <p:cTn id="46" dur="500"/>
                                        <p:tgtEl>
                                          <p:spTgt spid="228355">
                                            <p:txEl>
                                              <p:pRg st="3" end="3"/>
                                            </p:txEl>
                                          </p:spTgt>
                                        </p:tgtEl>
                                      </p:cBhvr>
                                    </p:animEffect>
                                    <p:anim calcmode="lin" valueType="num">
                                      <p:cBhvr>
                                        <p:cTn id="47" dur="500" fill="hold"/>
                                        <p:tgtEl>
                                          <p:spTgt spid="228355">
                                            <p:txEl>
                                              <p:pRg st="3" end="3"/>
                                            </p:txEl>
                                          </p:spTgt>
                                        </p:tgtEl>
                                        <p:attrNameLst>
                                          <p:attrName>ppt_x</p:attrName>
                                        </p:attrNameLst>
                                      </p:cBhvr>
                                      <p:tavLst>
                                        <p:tav tm="0">
                                          <p:val>
                                            <p:strVal val="#ppt_x"/>
                                          </p:val>
                                        </p:tav>
                                        <p:tav tm="100000">
                                          <p:val>
                                            <p:strVal val="#ppt_x"/>
                                          </p:val>
                                        </p:tav>
                                      </p:tavLst>
                                    </p:anim>
                                    <p:anim calcmode="lin" valueType="num">
                                      <p:cBhvr>
                                        <p:cTn id="48" dur="500" fill="hold"/>
                                        <p:tgtEl>
                                          <p:spTgt spid="22835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P spid="228361" grpId="0" build="p"/>
      <p:bldP spid="228360" grpId="0" build="p"/>
      <p:bldP spid="22835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pPr eaLnBrk="1" hangingPunct="1">
              <a:defRPr/>
            </a:pPr>
            <a:r>
              <a:rPr lang="de-DE" sz="4000" smtClean="0"/>
              <a:t>Bisher beobachtete Klimaänderungen</a:t>
            </a:r>
          </a:p>
        </p:txBody>
      </p:sp>
      <p:pic>
        <p:nvPicPr>
          <p:cNvPr id="176136" name="Picture 8" descr="Deerfire bitterroot valley 2000-08-06"/>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251325" y="1773238"/>
            <a:ext cx="4892675" cy="3022600"/>
          </a:xfrm>
          <a:noFill/>
          <a:extLst>
            <a:ext uri="{909E8E84-426E-40DD-AFC4-6F175D3DCCD1}">
              <a14:hiddenFill xmlns:a14="http://schemas.microsoft.com/office/drawing/2010/main">
                <a:solidFill>
                  <a:srgbClr val="FFFFFF"/>
                </a:solidFill>
              </a14:hiddenFill>
            </a:ext>
          </a:extLst>
        </p:spPr>
      </p:pic>
      <p:pic>
        <p:nvPicPr>
          <p:cNvPr id="176134" name="Picture 6" descr="Frühling_blühender_Kirschenbaum"/>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1773238"/>
            <a:ext cx="4032250" cy="3038475"/>
          </a:xfrm>
          <a:noFill/>
          <a:extLst>
            <a:ext uri="{909E8E84-426E-40DD-AFC4-6F175D3DCCD1}">
              <a14:hiddenFill xmlns:a14="http://schemas.microsoft.com/office/drawing/2010/main">
                <a:solidFill>
                  <a:srgbClr val="FFFFFF"/>
                </a:solidFill>
              </a14:hiddenFill>
            </a:ext>
          </a:extLst>
        </p:spPr>
      </p:pic>
      <p:sp>
        <p:nvSpPr>
          <p:cNvPr id="176132" name="Rectangle 4"/>
          <p:cNvSpPr>
            <a:spLocks noGrp="1" noRot="1" noChangeArrowheads="1"/>
          </p:cNvSpPr>
          <p:nvPr>
            <p:ph type="body" sz="half" idx="3"/>
          </p:nvPr>
        </p:nvSpPr>
        <p:spPr>
          <a:xfrm>
            <a:off x="323850" y="4906963"/>
            <a:ext cx="8540750" cy="1951037"/>
          </a:xfrm>
        </p:spPr>
        <p:txBody>
          <a:bodyPr/>
          <a:lstStyle/>
          <a:p>
            <a:pPr eaLnBrk="1" hangingPunct="1">
              <a:buFont typeface="Arial" charset="0"/>
              <a:buChar char="►"/>
              <a:defRPr/>
            </a:pPr>
            <a:r>
              <a:rPr lang="de-DE" sz="2800" smtClean="0"/>
              <a:t>zeitlich verändertes Auftreten der Jahreszeiten in klimatischer Hinsicht, verbunden mit Anpassungsproblemen vieler Tierarten</a:t>
            </a:r>
          </a:p>
          <a:p>
            <a:pPr eaLnBrk="1" hangingPunct="1">
              <a:buFont typeface="Arial" charset="0"/>
              <a:buChar char="►"/>
              <a:defRPr/>
            </a:pPr>
            <a:r>
              <a:rPr lang="de-DE" sz="2800" smtClean="0"/>
              <a:t>vermehrte Waldbrände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6134">
                                            <p:bg/>
                                          </p:spTgt>
                                        </p:tgtEl>
                                        <p:attrNameLst>
                                          <p:attrName>style.visibility</p:attrName>
                                        </p:attrNameLst>
                                      </p:cBhvr>
                                      <p:to>
                                        <p:strVal val="visible"/>
                                      </p:to>
                                    </p:set>
                                    <p:animEffect transition="in" filter="fade">
                                      <p:cBhvr>
                                        <p:cTn id="7" dur="2000"/>
                                        <p:tgtEl>
                                          <p:spTgt spid="176134">
                                            <p:bg/>
                                          </p:spTgt>
                                        </p:tgtEl>
                                      </p:cBhvr>
                                    </p:animEffect>
                                  </p:childTnLst>
                                </p:cTn>
                              </p:par>
                              <p:par>
                                <p:cTn id="8" presetID="44" presetClass="entr" presetSubtype="0" fill="hold" grpId="0" nodeType="withEffect">
                                  <p:stCondLst>
                                    <p:cond delay="0"/>
                                  </p:stCondLst>
                                  <p:childTnLst>
                                    <p:set>
                                      <p:cBhvr>
                                        <p:cTn id="9" dur="1" fill="hold">
                                          <p:stCondLst>
                                            <p:cond delay="0"/>
                                          </p:stCondLst>
                                        </p:cTn>
                                        <p:tgtEl>
                                          <p:spTgt spid="176132">
                                            <p:txEl>
                                              <p:pRg st="0" end="0"/>
                                            </p:txEl>
                                          </p:spTgt>
                                        </p:tgtEl>
                                        <p:attrNameLst>
                                          <p:attrName>style.visibility</p:attrName>
                                        </p:attrNameLst>
                                      </p:cBhvr>
                                      <p:to>
                                        <p:strVal val="visible"/>
                                      </p:to>
                                    </p:set>
                                    <p:animEffect transition="in" filter="fade">
                                      <p:cBhvr>
                                        <p:cTn id="10" dur="500"/>
                                        <p:tgtEl>
                                          <p:spTgt spid="176132">
                                            <p:txEl>
                                              <p:pRg st="0" end="0"/>
                                            </p:txEl>
                                          </p:spTgt>
                                        </p:tgtEl>
                                      </p:cBhvr>
                                    </p:animEffect>
                                    <p:anim calcmode="lin" valueType="num">
                                      <p:cBhvr>
                                        <p:cTn id="11" dur="500" fill="hold"/>
                                        <p:tgtEl>
                                          <p:spTgt spid="17613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76132">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6136">
                                            <p:bg/>
                                          </p:spTgt>
                                        </p:tgtEl>
                                        <p:attrNameLst>
                                          <p:attrName>style.visibility</p:attrName>
                                        </p:attrNameLst>
                                      </p:cBhvr>
                                      <p:to>
                                        <p:strVal val="visible"/>
                                      </p:to>
                                    </p:set>
                                    <p:animEffect transition="in" filter="fade">
                                      <p:cBhvr>
                                        <p:cTn id="17" dur="2000"/>
                                        <p:tgtEl>
                                          <p:spTgt spid="176136">
                                            <p:bg/>
                                          </p:spTgt>
                                        </p:tgtEl>
                                      </p:cBhvr>
                                    </p:animEffect>
                                  </p:childTnLst>
                                </p:cTn>
                              </p:par>
                              <p:par>
                                <p:cTn id="18" presetID="44" presetClass="entr" presetSubtype="0" fill="hold" grpId="0" nodeType="withEffect">
                                  <p:stCondLst>
                                    <p:cond delay="0"/>
                                  </p:stCondLst>
                                  <p:childTnLst>
                                    <p:set>
                                      <p:cBhvr>
                                        <p:cTn id="19" dur="1" fill="hold">
                                          <p:stCondLst>
                                            <p:cond delay="0"/>
                                          </p:stCondLst>
                                        </p:cTn>
                                        <p:tgtEl>
                                          <p:spTgt spid="176132">
                                            <p:txEl>
                                              <p:pRg st="1" end="1"/>
                                            </p:txEl>
                                          </p:spTgt>
                                        </p:tgtEl>
                                        <p:attrNameLst>
                                          <p:attrName>style.visibility</p:attrName>
                                        </p:attrNameLst>
                                      </p:cBhvr>
                                      <p:to>
                                        <p:strVal val="visible"/>
                                      </p:to>
                                    </p:set>
                                    <p:animEffect transition="in" filter="fade">
                                      <p:cBhvr>
                                        <p:cTn id="20" dur="500"/>
                                        <p:tgtEl>
                                          <p:spTgt spid="176132">
                                            <p:txEl>
                                              <p:pRg st="1" end="1"/>
                                            </p:txEl>
                                          </p:spTgt>
                                        </p:tgtEl>
                                      </p:cBhvr>
                                    </p:animEffect>
                                    <p:anim calcmode="lin" valueType="num">
                                      <p:cBhvr>
                                        <p:cTn id="21" dur="500" fill="hold"/>
                                        <p:tgtEl>
                                          <p:spTgt spid="176132">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76132">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6" grpId="0" build="p"/>
      <p:bldP spid="176134" grpId="0" build="p"/>
      <p:bldP spid="17613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p:txBody>
          <a:bodyPr/>
          <a:lstStyle/>
          <a:p>
            <a:pPr eaLnBrk="1" hangingPunct="1">
              <a:defRPr/>
            </a:pPr>
            <a:r>
              <a:rPr lang="de-DE" sz="4000" smtClean="0"/>
              <a:t>Bisher beobachtete Klimaänderungen</a:t>
            </a:r>
          </a:p>
        </p:txBody>
      </p:sp>
      <p:sp>
        <p:nvSpPr>
          <p:cNvPr id="178179" name="Rectangle 3"/>
          <p:cNvSpPr>
            <a:spLocks noGrp="1" noRot="1" noChangeArrowheads="1"/>
          </p:cNvSpPr>
          <p:nvPr>
            <p:ph type="body" sz="half" idx="1"/>
          </p:nvPr>
        </p:nvSpPr>
        <p:spPr>
          <a:xfrm>
            <a:off x="301625" y="1600200"/>
            <a:ext cx="4775200" cy="5068888"/>
          </a:xfrm>
        </p:spPr>
        <p:txBody>
          <a:bodyPr/>
          <a:lstStyle/>
          <a:p>
            <a:pPr eaLnBrk="1" hangingPunct="1">
              <a:buFont typeface="Arial" charset="0"/>
              <a:buChar char="►"/>
              <a:defRPr/>
            </a:pPr>
            <a:r>
              <a:rPr lang="de-DE" sz="2800" smtClean="0"/>
              <a:t>Erhöhung der Wassertemperatur der Ozeane bis in 3000 m Tiefe</a:t>
            </a:r>
          </a:p>
          <a:p>
            <a:pPr eaLnBrk="1" hangingPunct="1">
              <a:buFont typeface="Arial" charset="0"/>
              <a:buChar char="►"/>
              <a:defRPr/>
            </a:pPr>
            <a:r>
              <a:rPr lang="de-DE" sz="2800" smtClean="0"/>
              <a:t>Damit verbunden erhöhte Hurrican-Aktivität </a:t>
            </a:r>
          </a:p>
          <a:p>
            <a:pPr lvl="1" eaLnBrk="1" hangingPunct="1">
              <a:defRPr/>
            </a:pPr>
            <a:r>
              <a:rPr lang="de-DE" sz="2400" smtClean="0"/>
              <a:t>Katrina</a:t>
            </a:r>
          </a:p>
          <a:p>
            <a:pPr lvl="1" eaLnBrk="1" hangingPunct="1">
              <a:defRPr/>
            </a:pPr>
            <a:r>
              <a:rPr lang="de-DE" sz="2400" smtClean="0"/>
              <a:t>erstmalig Hurrican vor Brasilien</a:t>
            </a:r>
          </a:p>
        </p:txBody>
      </p:sp>
      <p:pic>
        <p:nvPicPr>
          <p:cNvPr id="178184" name="Picture 8" descr="Hurrikan-katrina-08-28-2005-1545z"/>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92725" y="1628775"/>
            <a:ext cx="3481388" cy="2173288"/>
          </a:xfrm>
          <a:noFill/>
          <a:extLst>
            <a:ext uri="{909E8E84-426E-40DD-AFC4-6F175D3DCCD1}">
              <a14:hiddenFill xmlns:a14="http://schemas.microsoft.com/office/drawing/2010/main">
                <a:solidFill>
                  <a:srgbClr val="FFFFFF"/>
                </a:solidFill>
              </a14:hiddenFill>
            </a:ext>
          </a:extLst>
        </p:spPr>
      </p:pic>
      <p:pic>
        <p:nvPicPr>
          <p:cNvPr id="178185" name="Picture 9" descr="Brazil_hurricane"/>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92725" y="3925888"/>
            <a:ext cx="3527425" cy="2892425"/>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fade">
                                      <p:cBhvr>
                                        <p:cTn id="7" dur="500"/>
                                        <p:tgtEl>
                                          <p:spTgt spid="178179">
                                            <p:txEl>
                                              <p:pRg st="0" end="0"/>
                                            </p:txEl>
                                          </p:spTgt>
                                        </p:tgtEl>
                                      </p:cBhvr>
                                    </p:animEffect>
                                    <p:anim calcmode="lin" valueType="num">
                                      <p:cBhvr>
                                        <p:cTn id="8" dur="500" fill="hold"/>
                                        <p:tgtEl>
                                          <p:spTgt spid="17817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81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8179">
                                            <p:txEl>
                                              <p:pRg st="1" end="1"/>
                                            </p:txEl>
                                          </p:spTgt>
                                        </p:tgtEl>
                                        <p:attrNameLst>
                                          <p:attrName>style.visibility</p:attrName>
                                        </p:attrNameLst>
                                      </p:cBhvr>
                                      <p:to>
                                        <p:strVal val="visible"/>
                                      </p:to>
                                    </p:set>
                                    <p:animEffect transition="in" filter="fade">
                                      <p:cBhvr>
                                        <p:cTn id="14" dur="500"/>
                                        <p:tgtEl>
                                          <p:spTgt spid="178179">
                                            <p:txEl>
                                              <p:pRg st="1" end="1"/>
                                            </p:txEl>
                                          </p:spTgt>
                                        </p:tgtEl>
                                      </p:cBhvr>
                                    </p:animEffect>
                                    <p:anim calcmode="lin" valueType="num">
                                      <p:cBhvr>
                                        <p:cTn id="15" dur="500" fill="hold"/>
                                        <p:tgtEl>
                                          <p:spTgt spid="17817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78179">
                                            <p:txEl>
                                              <p:pRg st="1" end="1"/>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8179">
                                            <p:txEl>
                                              <p:pRg st="2" end="2"/>
                                            </p:txEl>
                                          </p:spTgt>
                                        </p:tgtEl>
                                        <p:attrNameLst>
                                          <p:attrName>style.visibility</p:attrName>
                                        </p:attrNameLst>
                                      </p:cBhvr>
                                      <p:to>
                                        <p:strVal val="visible"/>
                                      </p:to>
                                    </p:set>
                                    <p:animEffect transition="in" filter="fade">
                                      <p:cBhvr>
                                        <p:cTn id="19" dur="500"/>
                                        <p:tgtEl>
                                          <p:spTgt spid="178179">
                                            <p:txEl>
                                              <p:pRg st="2" end="2"/>
                                            </p:txEl>
                                          </p:spTgt>
                                        </p:tgtEl>
                                      </p:cBhvr>
                                    </p:animEffect>
                                    <p:anim calcmode="lin" valueType="num">
                                      <p:cBhvr>
                                        <p:cTn id="20" dur="500" fill="hold"/>
                                        <p:tgtEl>
                                          <p:spTgt spid="17817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178179">
                                            <p:txEl>
                                              <p:pRg st="2" end="2"/>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8179">
                                            <p:txEl>
                                              <p:pRg st="3" end="3"/>
                                            </p:txEl>
                                          </p:spTgt>
                                        </p:tgtEl>
                                        <p:attrNameLst>
                                          <p:attrName>style.visibility</p:attrName>
                                        </p:attrNameLst>
                                      </p:cBhvr>
                                      <p:to>
                                        <p:strVal val="visible"/>
                                      </p:to>
                                    </p:set>
                                    <p:animEffect transition="in" filter="fade">
                                      <p:cBhvr>
                                        <p:cTn id="24" dur="500"/>
                                        <p:tgtEl>
                                          <p:spTgt spid="178179">
                                            <p:txEl>
                                              <p:pRg st="3" end="3"/>
                                            </p:txEl>
                                          </p:spTgt>
                                        </p:tgtEl>
                                      </p:cBhvr>
                                    </p:animEffect>
                                    <p:anim calcmode="lin" valueType="num">
                                      <p:cBhvr>
                                        <p:cTn id="25" dur="500" fill="hold"/>
                                        <p:tgtEl>
                                          <p:spTgt spid="17817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78179">
                                            <p:txEl>
                                              <p:pRg st="3" end="3"/>
                                            </p:txEl>
                                          </p:spTgt>
                                        </p:tgtEl>
                                        <p:attrNameLst>
                                          <p:attrName>ppt_y</p:attrName>
                                        </p:attrNameLst>
                                      </p:cBhvr>
                                      <p:tavLst>
                                        <p:tav tm="0">
                                          <p:val>
                                            <p:strVal val="#ppt_y+.05"/>
                                          </p:val>
                                        </p:tav>
                                        <p:tav tm="100000">
                                          <p:val>
                                            <p:strVal val="#ppt_y"/>
                                          </p:val>
                                        </p:tav>
                                      </p:tavLst>
                                    </p:anim>
                                  </p:childTnLst>
                                </p:cTn>
                              </p:par>
                            </p:childTnLst>
                          </p:cTn>
                        </p:par>
                        <p:par>
                          <p:cTn id="27" fill="hold" nodeType="afterGroup">
                            <p:stCondLst>
                              <p:cond delay="500"/>
                            </p:stCondLst>
                            <p:childTnLst>
                              <p:par>
                                <p:cTn id="28" presetID="44" presetClass="entr" presetSubtype="0" fill="hold" grpId="0" nodeType="afterEffect">
                                  <p:stCondLst>
                                    <p:cond delay="0"/>
                                  </p:stCondLst>
                                  <p:childTnLst>
                                    <p:set>
                                      <p:cBhvr>
                                        <p:cTn id="29" dur="1" fill="hold">
                                          <p:stCondLst>
                                            <p:cond delay="0"/>
                                          </p:stCondLst>
                                        </p:cTn>
                                        <p:tgtEl>
                                          <p:spTgt spid="178184">
                                            <p:bg/>
                                          </p:spTgt>
                                        </p:tgtEl>
                                        <p:attrNameLst>
                                          <p:attrName>style.visibility</p:attrName>
                                        </p:attrNameLst>
                                      </p:cBhvr>
                                      <p:to>
                                        <p:strVal val="visible"/>
                                      </p:to>
                                    </p:set>
                                    <p:animEffect transition="in" filter="fade">
                                      <p:cBhvr>
                                        <p:cTn id="30" dur="500"/>
                                        <p:tgtEl>
                                          <p:spTgt spid="178184">
                                            <p:bg/>
                                          </p:spTgt>
                                        </p:tgtEl>
                                      </p:cBhvr>
                                    </p:animEffect>
                                    <p:anim calcmode="lin" valueType="num">
                                      <p:cBhvr>
                                        <p:cTn id="31" dur="500" fill="hold"/>
                                        <p:tgtEl>
                                          <p:spTgt spid="178184">
                                            <p:bg/>
                                          </p:spTgt>
                                        </p:tgtEl>
                                        <p:attrNameLst>
                                          <p:attrName>ppt_x</p:attrName>
                                        </p:attrNameLst>
                                      </p:cBhvr>
                                      <p:tavLst>
                                        <p:tav tm="0">
                                          <p:val>
                                            <p:strVal val="#ppt_x"/>
                                          </p:val>
                                        </p:tav>
                                        <p:tav tm="100000">
                                          <p:val>
                                            <p:strVal val="#ppt_x"/>
                                          </p:val>
                                        </p:tav>
                                      </p:tavLst>
                                    </p:anim>
                                    <p:anim calcmode="lin" valueType="num">
                                      <p:cBhvr>
                                        <p:cTn id="32" dur="500" fill="hold"/>
                                        <p:tgtEl>
                                          <p:spTgt spid="178184">
                                            <p:bg/>
                                          </p:spTgt>
                                        </p:tgtEl>
                                        <p:attrNameLst>
                                          <p:attrName>ppt_y</p:attrName>
                                        </p:attrNameLst>
                                      </p:cBhvr>
                                      <p:tavLst>
                                        <p:tav tm="0">
                                          <p:val>
                                            <p:strVal val="#ppt_y+.05"/>
                                          </p:val>
                                        </p:tav>
                                        <p:tav tm="100000">
                                          <p:val>
                                            <p:strVal val="#ppt_y"/>
                                          </p:val>
                                        </p:tav>
                                      </p:tavLst>
                                    </p:anim>
                                  </p:childTnLst>
                                </p:cTn>
                              </p:par>
                            </p:childTnLst>
                          </p:cTn>
                        </p:par>
                        <p:par>
                          <p:cTn id="33" fill="hold" nodeType="afterGroup">
                            <p:stCondLst>
                              <p:cond delay="1000"/>
                            </p:stCondLst>
                            <p:childTnLst>
                              <p:par>
                                <p:cTn id="34" presetID="44" presetClass="entr" presetSubtype="0" fill="hold" grpId="0" nodeType="afterEffect">
                                  <p:stCondLst>
                                    <p:cond delay="0"/>
                                  </p:stCondLst>
                                  <p:childTnLst>
                                    <p:set>
                                      <p:cBhvr>
                                        <p:cTn id="35" dur="1" fill="hold">
                                          <p:stCondLst>
                                            <p:cond delay="0"/>
                                          </p:stCondLst>
                                        </p:cTn>
                                        <p:tgtEl>
                                          <p:spTgt spid="178185">
                                            <p:bg/>
                                          </p:spTgt>
                                        </p:tgtEl>
                                        <p:attrNameLst>
                                          <p:attrName>style.visibility</p:attrName>
                                        </p:attrNameLst>
                                      </p:cBhvr>
                                      <p:to>
                                        <p:strVal val="visible"/>
                                      </p:to>
                                    </p:set>
                                    <p:animEffect transition="in" filter="fade">
                                      <p:cBhvr>
                                        <p:cTn id="36" dur="500"/>
                                        <p:tgtEl>
                                          <p:spTgt spid="178185">
                                            <p:bg/>
                                          </p:spTgt>
                                        </p:tgtEl>
                                      </p:cBhvr>
                                    </p:animEffect>
                                    <p:anim calcmode="lin" valueType="num">
                                      <p:cBhvr>
                                        <p:cTn id="37" dur="500" fill="hold"/>
                                        <p:tgtEl>
                                          <p:spTgt spid="178185">
                                            <p:bg/>
                                          </p:spTgt>
                                        </p:tgtEl>
                                        <p:attrNameLst>
                                          <p:attrName>ppt_x</p:attrName>
                                        </p:attrNameLst>
                                      </p:cBhvr>
                                      <p:tavLst>
                                        <p:tav tm="0">
                                          <p:val>
                                            <p:strVal val="#ppt_x"/>
                                          </p:val>
                                        </p:tav>
                                        <p:tav tm="100000">
                                          <p:val>
                                            <p:strVal val="#ppt_x"/>
                                          </p:val>
                                        </p:tav>
                                      </p:tavLst>
                                    </p:anim>
                                    <p:anim calcmode="lin" valueType="num">
                                      <p:cBhvr>
                                        <p:cTn id="38" dur="500" fill="hold"/>
                                        <p:tgtEl>
                                          <p:spTgt spid="178185">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P spid="178184" grpId="0" build="p"/>
      <p:bldP spid="17818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pPr eaLnBrk="1" hangingPunct="1">
              <a:defRPr/>
            </a:pPr>
            <a:r>
              <a:rPr lang="de-DE" sz="4000" smtClean="0"/>
              <a:t>Bisher beobachtete Klimaänderungen</a:t>
            </a:r>
          </a:p>
        </p:txBody>
      </p:sp>
      <p:pic>
        <p:nvPicPr>
          <p:cNvPr id="180236" name="Picture 12" descr="800px-Mvey0290"/>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9388" y="4149725"/>
            <a:ext cx="4032250" cy="2647950"/>
          </a:xfrm>
          <a:noFill/>
          <a:extLst>
            <a:ext uri="{909E8E84-426E-40DD-AFC4-6F175D3DCCD1}">
              <a14:hiddenFill xmlns:a14="http://schemas.microsoft.com/office/drawing/2010/main">
                <a:solidFill>
                  <a:srgbClr val="FFFFFF"/>
                </a:solidFill>
              </a14:hiddenFill>
            </a:ext>
          </a:extLst>
        </p:spPr>
      </p:pic>
      <p:pic>
        <p:nvPicPr>
          <p:cNvPr id="180235" name="Picture 11" descr="Recent_Sea_Level_Rise_German"/>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79388" y="1268413"/>
            <a:ext cx="4033837" cy="2801937"/>
          </a:xfrm>
          <a:noFill/>
          <a:extLst>
            <a:ext uri="{909E8E84-426E-40DD-AFC4-6F175D3DCCD1}">
              <a14:hiddenFill xmlns:a14="http://schemas.microsoft.com/office/drawing/2010/main">
                <a:solidFill>
                  <a:srgbClr val="FFFFFF"/>
                </a:solidFill>
              </a14:hiddenFill>
            </a:ext>
          </a:extLst>
        </p:spPr>
      </p:pic>
      <p:sp>
        <p:nvSpPr>
          <p:cNvPr id="180227" name="Rectangle 3"/>
          <p:cNvSpPr>
            <a:spLocks noGrp="1" noRot="1" noChangeArrowheads="1"/>
          </p:cNvSpPr>
          <p:nvPr>
            <p:ph type="body" sz="half" idx="3"/>
          </p:nvPr>
        </p:nvSpPr>
        <p:spPr>
          <a:xfrm>
            <a:off x="4648200" y="1600200"/>
            <a:ext cx="4194175" cy="5257800"/>
          </a:xfrm>
        </p:spPr>
        <p:txBody>
          <a:bodyPr/>
          <a:lstStyle/>
          <a:p>
            <a:pPr eaLnBrk="1" hangingPunct="1">
              <a:buFont typeface="Arial" charset="0"/>
              <a:buChar char="►"/>
              <a:defRPr/>
            </a:pPr>
            <a:r>
              <a:rPr lang="de-DE" sz="2400" smtClean="0"/>
              <a:t>Anstieg des Meeres-spiegels, bisher vor allem auf Grund der Ausdehnung des erwärmten Wassers</a:t>
            </a:r>
          </a:p>
          <a:p>
            <a:pPr eaLnBrk="1" hangingPunct="1">
              <a:buFont typeface="Arial" charset="0"/>
              <a:buChar char="►"/>
              <a:defRPr/>
            </a:pPr>
            <a:r>
              <a:rPr lang="de-DE" sz="2400" smtClean="0"/>
              <a:t>Versauerung des Wassers der Ozeane </a:t>
            </a:r>
          </a:p>
          <a:p>
            <a:pPr lvl="1" eaLnBrk="1" hangingPunct="1">
              <a:defRPr/>
            </a:pPr>
            <a:r>
              <a:rPr lang="de-DE" sz="2000" smtClean="0"/>
              <a:t>pH-wert von 8,15 bereits auf 8,06 gesunken</a:t>
            </a:r>
          </a:p>
          <a:p>
            <a:pPr lvl="1" eaLnBrk="1" hangingPunct="1">
              <a:defRPr/>
            </a:pPr>
            <a:r>
              <a:rPr lang="de-DE" sz="2000" smtClean="0"/>
              <a:t>Betroffen sind Korallen und Kleinstlebewesen, die am Anfang der Nahrungskette stehen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44" presetClass="entr" presetSubtype="0" fill="hold" grpId="0" nodeType="afterEffect">
                                  <p:stCondLst>
                                    <p:cond delay="0"/>
                                  </p:stCondLst>
                                  <p:childTnLst>
                                    <p:set>
                                      <p:cBhvr>
                                        <p:cTn id="6" dur="1" fill="hold">
                                          <p:stCondLst>
                                            <p:cond delay="0"/>
                                          </p:stCondLst>
                                        </p:cTn>
                                        <p:tgtEl>
                                          <p:spTgt spid="180235">
                                            <p:bg/>
                                          </p:spTgt>
                                        </p:tgtEl>
                                        <p:attrNameLst>
                                          <p:attrName>style.visibility</p:attrName>
                                        </p:attrNameLst>
                                      </p:cBhvr>
                                      <p:to>
                                        <p:strVal val="visible"/>
                                      </p:to>
                                    </p:set>
                                    <p:animEffect transition="in" filter="fade">
                                      <p:cBhvr>
                                        <p:cTn id="7" dur="500"/>
                                        <p:tgtEl>
                                          <p:spTgt spid="180235">
                                            <p:bg/>
                                          </p:spTgt>
                                        </p:tgtEl>
                                      </p:cBhvr>
                                    </p:animEffect>
                                    <p:anim calcmode="lin" valueType="num">
                                      <p:cBhvr>
                                        <p:cTn id="8" dur="500" fill="hold"/>
                                        <p:tgtEl>
                                          <p:spTgt spid="180235">
                                            <p:bg/>
                                          </p:spTgt>
                                        </p:tgtEl>
                                        <p:attrNameLst>
                                          <p:attrName>ppt_x</p:attrName>
                                        </p:attrNameLst>
                                      </p:cBhvr>
                                      <p:tavLst>
                                        <p:tav tm="0">
                                          <p:val>
                                            <p:strVal val="#ppt_x"/>
                                          </p:val>
                                        </p:tav>
                                        <p:tav tm="100000">
                                          <p:val>
                                            <p:strVal val="#ppt_x"/>
                                          </p:val>
                                        </p:tav>
                                      </p:tavLst>
                                    </p:anim>
                                    <p:anim calcmode="lin" valueType="num">
                                      <p:cBhvr>
                                        <p:cTn id="9" dur="500" fill="hold"/>
                                        <p:tgtEl>
                                          <p:spTgt spid="180235">
                                            <p:bg/>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80227">
                                            <p:txEl>
                                              <p:pRg st="0" end="0"/>
                                            </p:txEl>
                                          </p:spTgt>
                                        </p:tgtEl>
                                        <p:attrNameLst>
                                          <p:attrName>style.visibility</p:attrName>
                                        </p:attrNameLst>
                                      </p:cBhvr>
                                      <p:to>
                                        <p:strVal val="visible"/>
                                      </p:to>
                                    </p:set>
                                    <p:animEffect transition="in" filter="fade">
                                      <p:cBhvr>
                                        <p:cTn id="13" dur="500"/>
                                        <p:tgtEl>
                                          <p:spTgt spid="180227">
                                            <p:txEl>
                                              <p:pRg st="0" end="0"/>
                                            </p:txEl>
                                          </p:spTgt>
                                        </p:tgtEl>
                                      </p:cBhvr>
                                    </p:animEffect>
                                    <p:anim calcmode="lin" valueType="num">
                                      <p:cBhvr>
                                        <p:cTn id="14" dur="500" fill="hold"/>
                                        <p:tgtEl>
                                          <p:spTgt spid="180227">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802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80227">
                                            <p:txEl>
                                              <p:pRg st="1" end="1"/>
                                            </p:txEl>
                                          </p:spTgt>
                                        </p:tgtEl>
                                        <p:attrNameLst>
                                          <p:attrName>style.visibility</p:attrName>
                                        </p:attrNameLst>
                                      </p:cBhvr>
                                      <p:to>
                                        <p:strVal val="visible"/>
                                      </p:to>
                                    </p:set>
                                    <p:animEffect transition="in" filter="fade">
                                      <p:cBhvr>
                                        <p:cTn id="20" dur="500"/>
                                        <p:tgtEl>
                                          <p:spTgt spid="180227">
                                            <p:txEl>
                                              <p:pRg st="1" end="1"/>
                                            </p:txEl>
                                          </p:spTgt>
                                        </p:tgtEl>
                                      </p:cBhvr>
                                    </p:animEffect>
                                    <p:anim calcmode="lin" valueType="num">
                                      <p:cBhvr>
                                        <p:cTn id="21" dur="500" fill="hold"/>
                                        <p:tgtEl>
                                          <p:spTgt spid="180227">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80227">
                                            <p:txEl>
                                              <p:pRg st="1" end="1"/>
                                            </p:txEl>
                                          </p:spTgt>
                                        </p:tgtEl>
                                        <p:attrNameLst>
                                          <p:attrName>ppt_y</p:attrName>
                                        </p:attrNameLst>
                                      </p:cBhvr>
                                      <p:tavLst>
                                        <p:tav tm="0">
                                          <p:val>
                                            <p:strVal val="#ppt_y+.05"/>
                                          </p:val>
                                        </p:tav>
                                        <p:tav tm="100000">
                                          <p:val>
                                            <p:strVal val="#ppt_y"/>
                                          </p:val>
                                        </p:tav>
                                      </p:tavLst>
                                    </p:anim>
                                  </p:childTnLst>
                                </p:cTn>
                              </p:par>
                            </p:childTnLst>
                          </p:cTn>
                        </p:par>
                        <p:par>
                          <p:cTn id="23" fill="hold" nodeType="afterGroup">
                            <p:stCondLst>
                              <p:cond delay="500"/>
                            </p:stCondLst>
                            <p:childTnLst>
                              <p:par>
                                <p:cTn id="24" presetID="44" presetClass="entr" presetSubtype="0" fill="hold" grpId="0" nodeType="afterEffect">
                                  <p:stCondLst>
                                    <p:cond delay="0"/>
                                  </p:stCondLst>
                                  <p:childTnLst>
                                    <p:set>
                                      <p:cBhvr>
                                        <p:cTn id="25" dur="1" fill="hold">
                                          <p:stCondLst>
                                            <p:cond delay="0"/>
                                          </p:stCondLst>
                                        </p:cTn>
                                        <p:tgtEl>
                                          <p:spTgt spid="180236">
                                            <p:bg/>
                                          </p:spTgt>
                                        </p:tgtEl>
                                        <p:attrNameLst>
                                          <p:attrName>style.visibility</p:attrName>
                                        </p:attrNameLst>
                                      </p:cBhvr>
                                      <p:to>
                                        <p:strVal val="visible"/>
                                      </p:to>
                                    </p:set>
                                    <p:animEffect transition="in" filter="fade">
                                      <p:cBhvr>
                                        <p:cTn id="26" dur="500"/>
                                        <p:tgtEl>
                                          <p:spTgt spid="180236">
                                            <p:bg/>
                                          </p:spTgt>
                                        </p:tgtEl>
                                      </p:cBhvr>
                                    </p:animEffect>
                                    <p:anim calcmode="lin" valueType="num">
                                      <p:cBhvr>
                                        <p:cTn id="27" dur="500" fill="hold"/>
                                        <p:tgtEl>
                                          <p:spTgt spid="180236">
                                            <p:bg/>
                                          </p:spTgt>
                                        </p:tgtEl>
                                        <p:attrNameLst>
                                          <p:attrName>ppt_x</p:attrName>
                                        </p:attrNameLst>
                                      </p:cBhvr>
                                      <p:tavLst>
                                        <p:tav tm="0">
                                          <p:val>
                                            <p:strVal val="#ppt_x"/>
                                          </p:val>
                                        </p:tav>
                                        <p:tav tm="100000">
                                          <p:val>
                                            <p:strVal val="#ppt_x"/>
                                          </p:val>
                                        </p:tav>
                                      </p:tavLst>
                                    </p:anim>
                                    <p:anim calcmode="lin" valueType="num">
                                      <p:cBhvr>
                                        <p:cTn id="28" dur="500" fill="hold"/>
                                        <p:tgtEl>
                                          <p:spTgt spid="180236">
                                            <p:bg/>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180227">
                                            <p:txEl>
                                              <p:pRg st="2" end="2"/>
                                            </p:txEl>
                                          </p:spTgt>
                                        </p:tgtEl>
                                        <p:attrNameLst>
                                          <p:attrName>style.visibility</p:attrName>
                                        </p:attrNameLst>
                                      </p:cBhvr>
                                      <p:to>
                                        <p:strVal val="visible"/>
                                      </p:to>
                                    </p:set>
                                    <p:animEffect transition="in" filter="fade">
                                      <p:cBhvr>
                                        <p:cTn id="31" dur="500"/>
                                        <p:tgtEl>
                                          <p:spTgt spid="180227">
                                            <p:txEl>
                                              <p:pRg st="2" end="2"/>
                                            </p:txEl>
                                          </p:spTgt>
                                        </p:tgtEl>
                                      </p:cBhvr>
                                    </p:animEffect>
                                    <p:anim calcmode="lin" valueType="num">
                                      <p:cBhvr>
                                        <p:cTn id="32" dur="500" fill="hold"/>
                                        <p:tgtEl>
                                          <p:spTgt spid="180227">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0227">
                                            <p:txEl>
                                              <p:pRg st="2" end="2"/>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180227">
                                            <p:txEl>
                                              <p:pRg st="3" end="3"/>
                                            </p:txEl>
                                          </p:spTgt>
                                        </p:tgtEl>
                                        <p:attrNameLst>
                                          <p:attrName>style.visibility</p:attrName>
                                        </p:attrNameLst>
                                      </p:cBhvr>
                                      <p:to>
                                        <p:strVal val="visible"/>
                                      </p:to>
                                    </p:set>
                                    <p:animEffect transition="in" filter="fade">
                                      <p:cBhvr>
                                        <p:cTn id="36" dur="500"/>
                                        <p:tgtEl>
                                          <p:spTgt spid="180227">
                                            <p:txEl>
                                              <p:pRg st="3" end="3"/>
                                            </p:txEl>
                                          </p:spTgt>
                                        </p:tgtEl>
                                      </p:cBhvr>
                                    </p:animEffect>
                                    <p:anim calcmode="lin" valueType="num">
                                      <p:cBhvr>
                                        <p:cTn id="37" dur="500" fill="hold"/>
                                        <p:tgtEl>
                                          <p:spTgt spid="180227">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18022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6" grpId="0" build="p"/>
      <p:bldP spid="180235" grpId="0" build="p"/>
      <p:bldP spid="18022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p:txBody>
          <a:bodyPr/>
          <a:lstStyle/>
          <a:p>
            <a:pPr eaLnBrk="1" hangingPunct="1">
              <a:defRPr/>
            </a:pPr>
            <a:r>
              <a:rPr lang="de-DE" sz="4000" smtClean="0"/>
              <a:t>zukünftig zu erwartende Klimaänderungen</a:t>
            </a:r>
          </a:p>
        </p:txBody>
      </p:sp>
      <p:sp>
        <p:nvSpPr>
          <p:cNvPr id="184325" name="Rectangle 5"/>
          <p:cNvSpPr>
            <a:spLocks noGrp="1" noRot="1" noChangeArrowheads="1"/>
          </p:cNvSpPr>
          <p:nvPr>
            <p:ph type="body" sz="half" idx="1"/>
          </p:nvPr>
        </p:nvSpPr>
        <p:spPr>
          <a:xfrm>
            <a:off x="323850" y="1557338"/>
            <a:ext cx="4194175" cy="3671887"/>
          </a:xfrm>
        </p:spPr>
        <p:txBody>
          <a:bodyPr/>
          <a:lstStyle/>
          <a:p>
            <a:pPr eaLnBrk="1" hangingPunct="1">
              <a:lnSpc>
                <a:spcPct val="80000"/>
              </a:lnSpc>
              <a:buFont typeface="Arial" charset="0"/>
              <a:buChar char="►"/>
              <a:defRPr/>
            </a:pPr>
            <a:r>
              <a:rPr lang="de-DE" sz="2400" smtClean="0"/>
              <a:t>verschiedene Szenarien des Anstiegs der Temperatur</a:t>
            </a:r>
          </a:p>
          <a:p>
            <a:pPr lvl="1" eaLnBrk="1" hangingPunct="1">
              <a:lnSpc>
                <a:spcPct val="80000"/>
              </a:lnSpc>
              <a:defRPr/>
            </a:pPr>
            <a:r>
              <a:rPr lang="de-DE" sz="2000" smtClean="0"/>
              <a:t>günstigster Fall: ~2 K</a:t>
            </a:r>
          </a:p>
          <a:p>
            <a:pPr lvl="1" eaLnBrk="1" hangingPunct="1">
              <a:lnSpc>
                <a:spcPct val="80000"/>
              </a:lnSpc>
              <a:defRPr/>
            </a:pPr>
            <a:r>
              <a:rPr lang="de-DE" sz="2000" smtClean="0"/>
              <a:t>ungünstigster Fall: ~5 K</a:t>
            </a:r>
          </a:p>
          <a:p>
            <a:pPr eaLnBrk="1" hangingPunct="1">
              <a:lnSpc>
                <a:spcPct val="80000"/>
              </a:lnSpc>
              <a:buFont typeface="Arial" charset="0"/>
              <a:buChar char="►"/>
              <a:defRPr/>
            </a:pPr>
            <a:r>
              <a:rPr lang="de-DE" sz="2400" smtClean="0"/>
              <a:t>Problem: Nichtlinearität der Prozesse</a:t>
            </a:r>
          </a:p>
          <a:p>
            <a:pPr eaLnBrk="1" hangingPunct="1">
              <a:lnSpc>
                <a:spcPct val="80000"/>
              </a:lnSpc>
              <a:buFont typeface="Arial" charset="0"/>
              <a:buChar char="►"/>
              <a:defRPr/>
            </a:pPr>
            <a:r>
              <a:rPr lang="de-DE" sz="2400" smtClean="0"/>
              <a:t>z. T. noch unzureichend bekannte, häufig positive Rückkopplungseffekte zwischen den Prozessen</a:t>
            </a:r>
          </a:p>
        </p:txBody>
      </p:sp>
      <p:pic>
        <p:nvPicPr>
          <p:cNvPr id="184329" name="Picture 9" descr="Global_Warming_Predictions_Germa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1844675"/>
            <a:ext cx="4194175" cy="2994025"/>
          </a:xfrm>
          <a:noFill/>
          <a:extLst>
            <a:ext uri="{909E8E84-426E-40DD-AFC4-6F175D3DCCD1}">
              <a14:hiddenFill xmlns:a14="http://schemas.microsoft.com/office/drawing/2010/main">
                <a:solidFill>
                  <a:srgbClr val="FFFFFF"/>
                </a:solidFill>
              </a14:hiddenFill>
            </a:ext>
          </a:extLst>
        </p:spPr>
      </p:pic>
      <p:sp>
        <p:nvSpPr>
          <p:cNvPr id="184330" name="Text Box 10"/>
          <p:cNvSpPr txBox="1">
            <a:spLocks noChangeArrowheads="1"/>
          </p:cNvSpPr>
          <p:nvPr/>
        </p:nvSpPr>
        <p:spPr bwMode="auto">
          <a:xfrm>
            <a:off x="250825" y="5084763"/>
            <a:ext cx="8589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e-DE" altLang="de-DE" sz="2000">
                <a:solidFill>
                  <a:srgbClr val="FFCC00"/>
                </a:solidFill>
              </a:rPr>
              <a:t>„Es gibt hohe Übereinstimmung und viele Anhaltspunkte dafür, dass alle Stabilisierungsniveaus erreicht werden können durch den Einsatz eines Bündels von Technologien, die entweder heute schon verfügbar sind oder deren Wirtschaftlichkeit in den kommenden Jahrzehnten erwartet wird.“ [IPCC, Synthesis Report, Summary for Policymakers]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4322"/>
                                        </p:tgtEl>
                                        <p:attrNameLst>
                                          <p:attrName>style.visibility</p:attrName>
                                        </p:attrNameLst>
                                      </p:cBhvr>
                                      <p:to>
                                        <p:strVal val="visible"/>
                                      </p:to>
                                    </p:set>
                                    <p:anim calcmode="lin" valueType="num">
                                      <p:cBhvr>
                                        <p:cTn id="7" dur="1000" fill="hold"/>
                                        <p:tgtEl>
                                          <p:spTgt spid="184322"/>
                                        </p:tgtEl>
                                        <p:attrNameLst>
                                          <p:attrName>ppt_x</p:attrName>
                                        </p:attrNameLst>
                                      </p:cBhvr>
                                      <p:tavLst>
                                        <p:tav tm="0">
                                          <p:val>
                                            <p:strVal val="#ppt_x-.2"/>
                                          </p:val>
                                        </p:tav>
                                        <p:tav tm="100000">
                                          <p:val>
                                            <p:strVal val="#ppt_x"/>
                                          </p:val>
                                        </p:tav>
                                      </p:tavLst>
                                    </p:anim>
                                    <p:anim calcmode="lin" valueType="num">
                                      <p:cBhvr>
                                        <p:cTn id="8" dur="1000" fill="hold"/>
                                        <p:tgtEl>
                                          <p:spTgt spid="1843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22"/>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84325">
                                            <p:txEl>
                                              <p:pRg st="0" end="0"/>
                                            </p:txEl>
                                          </p:spTgt>
                                        </p:tgtEl>
                                        <p:attrNameLst>
                                          <p:attrName>style.visibility</p:attrName>
                                        </p:attrNameLst>
                                      </p:cBhvr>
                                      <p:to>
                                        <p:strVal val="visible"/>
                                      </p:to>
                                    </p:set>
                                    <p:animEffect transition="in" filter="fade">
                                      <p:cBhvr>
                                        <p:cTn id="13" dur="500"/>
                                        <p:tgtEl>
                                          <p:spTgt spid="184325">
                                            <p:txEl>
                                              <p:pRg st="0" end="0"/>
                                            </p:txEl>
                                          </p:spTgt>
                                        </p:tgtEl>
                                      </p:cBhvr>
                                    </p:animEffect>
                                    <p:anim calcmode="lin" valueType="num">
                                      <p:cBhvr>
                                        <p:cTn id="14" dur="500" fill="hold"/>
                                        <p:tgtEl>
                                          <p:spTgt spid="18432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84325">
                                            <p:txEl>
                                              <p:pRg st="0" end="0"/>
                                            </p:txEl>
                                          </p:spTgt>
                                        </p:tgtEl>
                                        <p:attrNameLst>
                                          <p:attrName>ppt_y</p:attrName>
                                        </p:attrNameLst>
                                      </p:cBhvr>
                                      <p:tavLst>
                                        <p:tav tm="0">
                                          <p:val>
                                            <p:strVal val="#ppt_y+.05"/>
                                          </p:val>
                                        </p:tav>
                                        <p:tav tm="100000">
                                          <p:val>
                                            <p:strVal val="#ppt_y"/>
                                          </p:val>
                                        </p:tav>
                                      </p:tavLst>
                                    </p:anim>
                                  </p:childTnLst>
                                </p:cTn>
                              </p:par>
                              <p:par>
                                <p:cTn id="16" presetID="44" presetClass="entr" presetSubtype="0" fill="hold" grpId="0" nodeType="withEffect">
                                  <p:stCondLst>
                                    <p:cond delay="0"/>
                                  </p:stCondLst>
                                  <p:childTnLst>
                                    <p:set>
                                      <p:cBhvr>
                                        <p:cTn id="17" dur="1" fill="hold">
                                          <p:stCondLst>
                                            <p:cond delay="0"/>
                                          </p:stCondLst>
                                        </p:cTn>
                                        <p:tgtEl>
                                          <p:spTgt spid="184325">
                                            <p:txEl>
                                              <p:pRg st="1" end="1"/>
                                            </p:txEl>
                                          </p:spTgt>
                                        </p:tgtEl>
                                        <p:attrNameLst>
                                          <p:attrName>style.visibility</p:attrName>
                                        </p:attrNameLst>
                                      </p:cBhvr>
                                      <p:to>
                                        <p:strVal val="visible"/>
                                      </p:to>
                                    </p:set>
                                    <p:animEffect transition="in" filter="fade">
                                      <p:cBhvr>
                                        <p:cTn id="18" dur="500"/>
                                        <p:tgtEl>
                                          <p:spTgt spid="184325">
                                            <p:txEl>
                                              <p:pRg st="1" end="1"/>
                                            </p:txEl>
                                          </p:spTgt>
                                        </p:tgtEl>
                                      </p:cBhvr>
                                    </p:animEffect>
                                    <p:anim calcmode="lin" valueType="num">
                                      <p:cBhvr>
                                        <p:cTn id="19" dur="500" fill="hold"/>
                                        <p:tgtEl>
                                          <p:spTgt spid="184325">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184325">
                                            <p:txEl>
                                              <p:pRg st="1" end="1"/>
                                            </p:txEl>
                                          </p:spTgt>
                                        </p:tgtEl>
                                        <p:attrNameLst>
                                          <p:attrName>ppt_y</p:attrName>
                                        </p:attrNameLst>
                                      </p:cBhvr>
                                      <p:tavLst>
                                        <p:tav tm="0">
                                          <p:val>
                                            <p:strVal val="#ppt_y+.05"/>
                                          </p:val>
                                        </p:tav>
                                        <p:tav tm="100000">
                                          <p:val>
                                            <p:strVal val="#ppt_y"/>
                                          </p:val>
                                        </p:tav>
                                      </p:tavLst>
                                    </p:anim>
                                  </p:childTnLst>
                                </p:cTn>
                              </p:par>
                              <p:par>
                                <p:cTn id="21" presetID="44" presetClass="entr" presetSubtype="0" fill="hold" grpId="0" nodeType="withEffect">
                                  <p:stCondLst>
                                    <p:cond delay="0"/>
                                  </p:stCondLst>
                                  <p:childTnLst>
                                    <p:set>
                                      <p:cBhvr>
                                        <p:cTn id="22" dur="1" fill="hold">
                                          <p:stCondLst>
                                            <p:cond delay="0"/>
                                          </p:stCondLst>
                                        </p:cTn>
                                        <p:tgtEl>
                                          <p:spTgt spid="184325">
                                            <p:txEl>
                                              <p:pRg st="2" end="2"/>
                                            </p:txEl>
                                          </p:spTgt>
                                        </p:tgtEl>
                                        <p:attrNameLst>
                                          <p:attrName>style.visibility</p:attrName>
                                        </p:attrNameLst>
                                      </p:cBhvr>
                                      <p:to>
                                        <p:strVal val="visible"/>
                                      </p:to>
                                    </p:set>
                                    <p:animEffect transition="in" filter="fade">
                                      <p:cBhvr>
                                        <p:cTn id="23" dur="500"/>
                                        <p:tgtEl>
                                          <p:spTgt spid="184325">
                                            <p:txEl>
                                              <p:pRg st="2" end="2"/>
                                            </p:txEl>
                                          </p:spTgt>
                                        </p:tgtEl>
                                      </p:cBhvr>
                                    </p:animEffect>
                                    <p:anim calcmode="lin" valueType="num">
                                      <p:cBhvr>
                                        <p:cTn id="24" dur="500" fill="hold"/>
                                        <p:tgtEl>
                                          <p:spTgt spid="184325">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184325">
                                            <p:txEl>
                                              <p:pRg st="2" end="2"/>
                                            </p:txEl>
                                          </p:spTgt>
                                        </p:tgtEl>
                                        <p:attrNameLst>
                                          <p:attrName>ppt_y</p:attrName>
                                        </p:attrNameLst>
                                      </p:cBhvr>
                                      <p:tavLst>
                                        <p:tav tm="0">
                                          <p:val>
                                            <p:strVal val="#ppt_y+.05"/>
                                          </p:val>
                                        </p:tav>
                                        <p:tav tm="100000">
                                          <p:val>
                                            <p:strVal val="#ppt_y"/>
                                          </p:val>
                                        </p:tav>
                                      </p:tavLst>
                                    </p:anim>
                                  </p:childTnLst>
                                </p:cTn>
                              </p:par>
                              <p:par>
                                <p:cTn id="26" presetID="44" presetClass="entr" presetSubtype="0" fill="hold" grpId="0" nodeType="withEffect">
                                  <p:stCondLst>
                                    <p:cond delay="0"/>
                                  </p:stCondLst>
                                  <p:childTnLst>
                                    <p:set>
                                      <p:cBhvr>
                                        <p:cTn id="27" dur="1" fill="hold">
                                          <p:stCondLst>
                                            <p:cond delay="0"/>
                                          </p:stCondLst>
                                        </p:cTn>
                                        <p:tgtEl>
                                          <p:spTgt spid="184329">
                                            <p:bg/>
                                          </p:spTgt>
                                        </p:tgtEl>
                                        <p:attrNameLst>
                                          <p:attrName>style.visibility</p:attrName>
                                        </p:attrNameLst>
                                      </p:cBhvr>
                                      <p:to>
                                        <p:strVal val="visible"/>
                                      </p:to>
                                    </p:set>
                                    <p:animEffect transition="in" filter="fade">
                                      <p:cBhvr>
                                        <p:cTn id="28" dur="500"/>
                                        <p:tgtEl>
                                          <p:spTgt spid="184329">
                                            <p:bg/>
                                          </p:spTgt>
                                        </p:tgtEl>
                                      </p:cBhvr>
                                    </p:animEffect>
                                    <p:anim calcmode="lin" valueType="num">
                                      <p:cBhvr>
                                        <p:cTn id="29" dur="500" fill="hold"/>
                                        <p:tgtEl>
                                          <p:spTgt spid="184329">
                                            <p:bg/>
                                          </p:spTgt>
                                        </p:tgtEl>
                                        <p:attrNameLst>
                                          <p:attrName>ppt_x</p:attrName>
                                        </p:attrNameLst>
                                      </p:cBhvr>
                                      <p:tavLst>
                                        <p:tav tm="0">
                                          <p:val>
                                            <p:strVal val="#ppt_x"/>
                                          </p:val>
                                        </p:tav>
                                        <p:tav tm="100000">
                                          <p:val>
                                            <p:strVal val="#ppt_x"/>
                                          </p:val>
                                        </p:tav>
                                      </p:tavLst>
                                    </p:anim>
                                    <p:anim calcmode="lin" valueType="num">
                                      <p:cBhvr>
                                        <p:cTn id="30" dur="500" fill="hold"/>
                                        <p:tgtEl>
                                          <p:spTgt spid="184329">
                                            <p:bg/>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84325">
                                            <p:txEl>
                                              <p:pRg st="3" end="3"/>
                                            </p:txEl>
                                          </p:spTgt>
                                        </p:tgtEl>
                                        <p:attrNameLst>
                                          <p:attrName>style.visibility</p:attrName>
                                        </p:attrNameLst>
                                      </p:cBhvr>
                                      <p:to>
                                        <p:strVal val="visible"/>
                                      </p:to>
                                    </p:set>
                                    <p:animEffect transition="in" filter="fade">
                                      <p:cBhvr>
                                        <p:cTn id="35" dur="500"/>
                                        <p:tgtEl>
                                          <p:spTgt spid="184325">
                                            <p:txEl>
                                              <p:pRg st="3" end="3"/>
                                            </p:txEl>
                                          </p:spTgt>
                                        </p:tgtEl>
                                      </p:cBhvr>
                                    </p:animEffect>
                                    <p:anim calcmode="lin" valueType="num">
                                      <p:cBhvr>
                                        <p:cTn id="36" dur="500" fill="hold"/>
                                        <p:tgtEl>
                                          <p:spTgt spid="18432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8432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84325">
                                            <p:txEl>
                                              <p:pRg st="4" end="4"/>
                                            </p:txEl>
                                          </p:spTgt>
                                        </p:tgtEl>
                                        <p:attrNameLst>
                                          <p:attrName>style.visibility</p:attrName>
                                        </p:attrNameLst>
                                      </p:cBhvr>
                                      <p:to>
                                        <p:strVal val="visible"/>
                                      </p:to>
                                    </p:set>
                                    <p:animEffect transition="in" filter="fade">
                                      <p:cBhvr>
                                        <p:cTn id="42" dur="500"/>
                                        <p:tgtEl>
                                          <p:spTgt spid="184325">
                                            <p:txEl>
                                              <p:pRg st="4" end="4"/>
                                            </p:txEl>
                                          </p:spTgt>
                                        </p:tgtEl>
                                      </p:cBhvr>
                                    </p:animEffect>
                                    <p:anim calcmode="lin" valueType="num">
                                      <p:cBhvr>
                                        <p:cTn id="43" dur="500" fill="hold"/>
                                        <p:tgtEl>
                                          <p:spTgt spid="1843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8432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30"/>
                                        </p:tgtEl>
                                        <p:attrNameLst>
                                          <p:attrName>style.visibility</p:attrName>
                                        </p:attrNameLst>
                                      </p:cBhvr>
                                      <p:to>
                                        <p:strVal val="visible"/>
                                      </p:to>
                                    </p:set>
                                    <p:anim calcmode="lin" valueType="num">
                                      <p:cBhvr additive="base">
                                        <p:cTn id="49" dur="1000" fill="hold"/>
                                        <p:tgtEl>
                                          <p:spTgt spid="184330"/>
                                        </p:tgtEl>
                                        <p:attrNameLst>
                                          <p:attrName>ppt_x</p:attrName>
                                        </p:attrNameLst>
                                      </p:cBhvr>
                                      <p:tavLst>
                                        <p:tav tm="0">
                                          <p:val>
                                            <p:strVal val="#ppt_x"/>
                                          </p:val>
                                        </p:tav>
                                        <p:tav tm="100000">
                                          <p:val>
                                            <p:strVal val="#ppt_x"/>
                                          </p:val>
                                        </p:tav>
                                      </p:tavLst>
                                    </p:anim>
                                    <p:anim calcmode="lin" valueType="num">
                                      <p:cBhvr additive="base">
                                        <p:cTn id="50" dur="1000" fill="hold"/>
                                        <p:tgtEl>
                                          <p:spTgt spid="184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5" grpId="0" build="p"/>
      <p:bldP spid="184329" grpId="0" build="p"/>
      <p:bldP spid="18433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Rot="1" noChangeArrowheads="1"/>
          </p:cNvSpPr>
          <p:nvPr>
            <p:ph type="title"/>
          </p:nvPr>
        </p:nvSpPr>
        <p:spPr/>
        <p:txBody>
          <a:bodyPr/>
          <a:lstStyle/>
          <a:p>
            <a:pPr eaLnBrk="1" hangingPunct="1">
              <a:defRPr/>
            </a:pPr>
            <a:r>
              <a:rPr lang="de-DE" sz="4000" smtClean="0"/>
              <a:t>Ursachen der Emissionen von Treibhausgasen</a:t>
            </a:r>
          </a:p>
        </p:txBody>
      </p:sp>
      <p:graphicFrame>
        <p:nvGraphicFramePr>
          <p:cNvPr id="2" name="Object 4"/>
          <p:cNvGraphicFramePr>
            <a:graphicFrameLocks noGrp="1" noChangeAspect="1"/>
          </p:cNvGraphicFramePr>
          <p:nvPr>
            <p:ph idx="1"/>
          </p:nvPr>
        </p:nvGraphicFramePr>
        <p:xfrm>
          <a:off x="446088" y="1249363"/>
          <a:ext cx="7931150" cy="55483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6370"/>
                                        </p:tgtEl>
                                        <p:attrNameLst>
                                          <p:attrName>style.visibility</p:attrName>
                                        </p:attrNameLst>
                                      </p:cBhvr>
                                      <p:to>
                                        <p:strVal val="visible"/>
                                      </p:to>
                                    </p:set>
                                    <p:anim calcmode="lin" valueType="num">
                                      <p:cBhvr>
                                        <p:cTn id="7" dur="1000" fill="hold"/>
                                        <p:tgtEl>
                                          <p:spTgt spid="186370"/>
                                        </p:tgtEl>
                                        <p:attrNameLst>
                                          <p:attrName>ppt_x</p:attrName>
                                        </p:attrNameLst>
                                      </p:cBhvr>
                                      <p:tavLst>
                                        <p:tav tm="0">
                                          <p:val>
                                            <p:strVal val="#ppt_x-.2"/>
                                          </p:val>
                                        </p:tav>
                                        <p:tav tm="100000">
                                          <p:val>
                                            <p:strVal val="#ppt_x"/>
                                          </p:val>
                                        </p:tav>
                                      </p:tavLst>
                                    </p:anim>
                                    <p:anim calcmode="lin" valueType="num">
                                      <p:cBhvr>
                                        <p:cTn id="8" dur="1000" fill="hold"/>
                                        <p:tgtEl>
                                          <p:spTgt spid="1863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6370"/>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p:txBody>
          <a:bodyPr/>
          <a:lstStyle/>
          <a:p>
            <a:pPr eaLnBrk="1" hangingPunct="1">
              <a:defRPr/>
            </a:pPr>
            <a:r>
              <a:rPr lang="de-DE" sz="4000" smtClean="0"/>
              <a:t>Ursachen der Emissionen von Treibhausgasen</a:t>
            </a:r>
          </a:p>
        </p:txBody>
      </p:sp>
      <p:graphicFrame>
        <p:nvGraphicFramePr>
          <p:cNvPr id="2" name="Object 4"/>
          <p:cNvGraphicFramePr>
            <a:graphicFrameLocks noGrp="1" noChangeAspect="1"/>
          </p:cNvGraphicFramePr>
          <p:nvPr>
            <p:ph idx="1"/>
          </p:nvPr>
        </p:nvGraphicFramePr>
        <p:xfrm>
          <a:off x="600075" y="1651000"/>
          <a:ext cx="8181975" cy="49736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p:txBody>
          <a:bodyPr/>
          <a:lstStyle/>
          <a:p>
            <a:pPr eaLnBrk="1" hangingPunct="1">
              <a:defRPr/>
            </a:pPr>
            <a:r>
              <a:rPr lang="de-DE" sz="4000" smtClean="0"/>
              <a:t>Verursacher der Emissionen von Treibhausgasen</a:t>
            </a:r>
          </a:p>
        </p:txBody>
      </p:sp>
      <p:pic>
        <p:nvPicPr>
          <p:cNvPr id="189445" name="Picture 5" descr="co2 landkart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773238"/>
            <a:ext cx="9144000" cy="4646612"/>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p:cTn id="7" dur="1000" fill="hold"/>
                                        <p:tgtEl>
                                          <p:spTgt spid="189442"/>
                                        </p:tgtEl>
                                        <p:attrNameLst>
                                          <p:attrName>ppt_x</p:attrName>
                                        </p:attrNameLst>
                                      </p:cBhvr>
                                      <p:tavLst>
                                        <p:tav tm="0">
                                          <p:val>
                                            <p:strVal val="#ppt_x-.2"/>
                                          </p:val>
                                        </p:tav>
                                        <p:tav tm="100000">
                                          <p:val>
                                            <p:strVal val="#ppt_x"/>
                                          </p:val>
                                        </p:tav>
                                      </p:tavLst>
                                    </p:anim>
                                    <p:anim calcmode="lin" valueType="num">
                                      <p:cBhvr>
                                        <p:cTn id="8" dur="1000" fill="hold"/>
                                        <p:tgtEl>
                                          <p:spTgt spid="1894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9442"/>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9445">
                                            <p:bg/>
                                          </p:spTgt>
                                        </p:tgtEl>
                                        <p:attrNameLst>
                                          <p:attrName>style.visibility</p:attrName>
                                        </p:attrNameLst>
                                      </p:cBhvr>
                                      <p:to>
                                        <p:strVal val="visible"/>
                                      </p:to>
                                    </p:set>
                                    <p:animEffect transition="in" filter="fade">
                                      <p:cBhvr>
                                        <p:cTn id="13" dur="2000"/>
                                        <p:tgtEl>
                                          <p:spTgt spid="18944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4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pPr eaLnBrk="1" hangingPunct="1">
              <a:defRPr/>
            </a:pPr>
            <a:r>
              <a:rPr lang="de-DE" sz="4000" smtClean="0"/>
              <a:t>Verursacher der Emissionen von Treibhausgasen</a:t>
            </a:r>
          </a:p>
        </p:txBody>
      </p:sp>
      <p:sp>
        <p:nvSpPr>
          <p:cNvPr id="191493" name="Rectangle 5"/>
          <p:cNvSpPr>
            <a:spLocks noGrp="1" noRot="1" noChangeArrowheads="1"/>
          </p:cNvSpPr>
          <p:nvPr>
            <p:ph type="body" idx="1"/>
          </p:nvPr>
        </p:nvSpPr>
        <p:spPr>
          <a:xfrm>
            <a:off x="301625" y="1600200"/>
            <a:ext cx="8842375" cy="5257800"/>
          </a:xfrm>
        </p:spPr>
        <p:txBody>
          <a:bodyPr/>
          <a:lstStyle/>
          <a:p>
            <a:pPr eaLnBrk="1" hangingPunct="1">
              <a:buFont typeface="Arial" charset="0"/>
              <a:buChar char="►"/>
              <a:defRPr/>
            </a:pPr>
            <a:r>
              <a:rPr lang="de-DE" sz="2800" smtClean="0"/>
              <a:t>„zwangsläufig“ klimafreundlich: Tschad, Niger, Uganda, Ruanda, Burundi, … &lt;100 kg CO</a:t>
            </a:r>
            <a:r>
              <a:rPr lang="de-DE" sz="2800" baseline="-25000" smtClean="0"/>
              <a:t>2 </a:t>
            </a:r>
            <a:r>
              <a:rPr lang="de-DE" sz="2800" smtClean="0"/>
              <a:t>pro Kopf</a:t>
            </a:r>
          </a:p>
          <a:p>
            <a:pPr eaLnBrk="1" hangingPunct="1">
              <a:buFont typeface="Arial" charset="0"/>
              <a:buChar char="►"/>
              <a:defRPr/>
            </a:pPr>
            <a:r>
              <a:rPr lang="de-DE" sz="2800" smtClean="0"/>
              <a:t>klimaunfreundlich: USA &gt;19.900 kg CO</a:t>
            </a:r>
            <a:r>
              <a:rPr lang="de-DE" sz="2800" baseline="-25000" smtClean="0"/>
              <a:t>2</a:t>
            </a:r>
            <a:r>
              <a:rPr lang="de-DE" sz="2800" smtClean="0"/>
              <a:t> pro Kopf</a:t>
            </a:r>
            <a:endParaRPr lang="de-DE" sz="2800" baseline="-25000" smtClean="0"/>
          </a:p>
          <a:p>
            <a:pPr eaLnBrk="1" hangingPunct="1">
              <a:buFont typeface="Arial" charset="0"/>
              <a:buChar char="►"/>
              <a:defRPr/>
            </a:pPr>
            <a:r>
              <a:rPr lang="de-DE" sz="2800" smtClean="0"/>
              <a:t>Deutschland: 9.500 kg CO</a:t>
            </a:r>
            <a:r>
              <a:rPr lang="de-DE" sz="2800" baseline="-25000" smtClean="0"/>
              <a:t>2</a:t>
            </a:r>
            <a:r>
              <a:rPr lang="de-DE" sz="2800" smtClean="0"/>
              <a:t> pro Kopf</a:t>
            </a:r>
          </a:p>
          <a:p>
            <a:pPr eaLnBrk="1" hangingPunct="1">
              <a:buFont typeface="Arial" charset="0"/>
              <a:buChar char="►"/>
              <a:defRPr/>
            </a:pPr>
            <a:r>
              <a:rPr lang="de-DE" sz="2800" smtClean="0"/>
              <a:t>die klimaaggressivsten 20% der der Weltbevölkerung verursachen 61% der Emissionen (die obersten 10% allein 40%)</a:t>
            </a:r>
          </a:p>
          <a:p>
            <a:pPr eaLnBrk="1" hangingPunct="1">
              <a:buFont typeface="Arial" charset="0"/>
              <a:buChar char="►"/>
              <a:defRPr/>
            </a:pPr>
            <a:r>
              <a:rPr lang="de-DE" sz="2800" smtClean="0"/>
              <a:t>andererseits: 2 Mrd. Menschen haben keinerlei Zugang zu kommerziellen Energien, d. h. sie verwenden zum Heizen bzw. Kochen gesammeltes Holz, Tierdung o. ä.</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91493">
                                            <p:txEl>
                                              <p:pRg st="0" end="0"/>
                                            </p:txEl>
                                          </p:spTgt>
                                        </p:tgtEl>
                                        <p:attrNameLst>
                                          <p:attrName>style.visibility</p:attrName>
                                        </p:attrNameLst>
                                      </p:cBhvr>
                                      <p:to>
                                        <p:strVal val="visible"/>
                                      </p:to>
                                    </p:set>
                                    <p:animEffect transition="in" filter="fade">
                                      <p:cBhvr>
                                        <p:cTn id="7" dur="500"/>
                                        <p:tgtEl>
                                          <p:spTgt spid="191493">
                                            <p:txEl>
                                              <p:pRg st="0" end="0"/>
                                            </p:txEl>
                                          </p:spTgt>
                                        </p:tgtEl>
                                      </p:cBhvr>
                                    </p:animEffect>
                                    <p:anim calcmode="lin" valueType="num">
                                      <p:cBhvr>
                                        <p:cTn id="8" dur="500" fill="hold"/>
                                        <p:tgtEl>
                                          <p:spTgt spid="19149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9149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1493">
                                            <p:txEl>
                                              <p:pRg st="1" end="1"/>
                                            </p:txEl>
                                          </p:spTgt>
                                        </p:tgtEl>
                                        <p:attrNameLst>
                                          <p:attrName>style.visibility</p:attrName>
                                        </p:attrNameLst>
                                      </p:cBhvr>
                                      <p:to>
                                        <p:strVal val="visible"/>
                                      </p:to>
                                    </p:set>
                                    <p:animEffect transition="in" filter="fade">
                                      <p:cBhvr>
                                        <p:cTn id="14" dur="500"/>
                                        <p:tgtEl>
                                          <p:spTgt spid="191493">
                                            <p:txEl>
                                              <p:pRg st="1" end="1"/>
                                            </p:txEl>
                                          </p:spTgt>
                                        </p:tgtEl>
                                      </p:cBhvr>
                                    </p:animEffect>
                                    <p:anim calcmode="lin" valueType="num">
                                      <p:cBhvr>
                                        <p:cTn id="15" dur="500" fill="hold"/>
                                        <p:tgtEl>
                                          <p:spTgt spid="19149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9149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91493">
                                            <p:txEl>
                                              <p:pRg st="2" end="2"/>
                                            </p:txEl>
                                          </p:spTgt>
                                        </p:tgtEl>
                                        <p:attrNameLst>
                                          <p:attrName>style.visibility</p:attrName>
                                        </p:attrNameLst>
                                      </p:cBhvr>
                                      <p:to>
                                        <p:strVal val="visible"/>
                                      </p:to>
                                    </p:set>
                                    <p:animEffect transition="in" filter="fade">
                                      <p:cBhvr>
                                        <p:cTn id="21" dur="500"/>
                                        <p:tgtEl>
                                          <p:spTgt spid="191493">
                                            <p:txEl>
                                              <p:pRg st="2" end="2"/>
                                            </p:txEl>
                                          </p:spTgt>
                                        </p:tgtEl>
                                      </p:cBhvr>
                                    </p:animEffect>
                                    <p:anim calcmode="lin" valueType="num">
                                      <p:cBhvr>
                                        <p:cTn id="22" dur="500" fill="hold"/>
                                        <p:tgtEl>
                                          <p:spTgt spid="19149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9149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91493">
                                            <p:txEl>
                                              <p:pRg st="3" end="3"/>
                                            </p:txEl>
                                          </p:spTgt>
                                        </p:tgtEl>
                                        <p:attrNameLst>
                                          <p:attrName>style.visibility</p:attrName>
                                        </p:attrNameLst>
                                      </p:cBhvr>
                                      <p:to>
                                        <p:strVal val="visible"/>
                                      </p:to>
                                    </p:set>
                                    <p:animEffect transition="in" filter="fade">
                                      <p:cBhvr>
                                        <p:cTn id="28" dur="500"/>
                                        <p:tgtEl>
                                          <p:spTgt spid="191493">
                                            <p:txEl>
                                              <p:pRg st="3" end="3"/>
                                            </p:txEl>
                                          </p:spTgt>
                                        </p:tgtEl>
                                      </p:cBhvr>
                                    </p:animEffect>
                                    <p:anim calcmode="lin" valueType="num">
                                      <p:cBhvr>
                                        <p:cTn id="29" dur="500" fill="hold"/>
                                        <p:tgtEl>
                                          <p:spTgt spid="19149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9149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91493">
                                            <p:txEl>
                                              <p:pRg st="4" end="4"/>
                                            </p:txEl>
                                          </p:spTgt>
                                        </p:tgtEl>
                                        <p:attrNameLst>
                                          <p:attrName>style.visibility</p:attrName>
                                        </p:attrNameLst>
                                      </p:cBhvr>
                                      <p:to>
                                        <p:strVal val="visible"/>
                                      </p:to>
                                    </p:set>
                                    <p:animEffect transition="in" filter="fade">
                                      <p:cBhvr>
                                        <p:cTn id="35" dur="500"/>
                                        <p:tgtEl>
                                          <p:spTgt spid="191493">
                                            <p:txEl>
                                              <p:pRg st="4" end="4"/>
                                            </p:txEl>
                                          </p:spTgt>
                                        </p:tgtEl>
                                      </p:cBhvr>
                                    </p:animEffect>
                                    <p:anim calcmode="lin" valueType="num">
                                      <p:cBhvr>
                                        <p:cTn id="36" dur="500" fill="hold"/>
                                        <p:tgtEl>
                                          <p:spTgt spid="19149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9149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p:txBody>
          <a:bodyPr/>
          <a:lstStyle/>
          <a:p>
            <a:pPr eaLnBrk="1" hangingPunct="1">
              <a:defRPr/>
            </a:pPr>
            <a:r>
              <a:rPr lang="de-DE" sz="4000" smtClean="0"/>
              <a:t>Verursacher der Emissionen von Treibhausgasen</a:t>
            </a:r>
          </a:p>
        </p:txBody>
      </p:sp>
      <p:sp>
        <p:nvSpPr>
          <p:cNvPr id="196611" name="Rectangle 3"/>
          <p:cNvSpPr>
            <a:spLocks noGrp="1" noRot="1" noChangeArrowheads="1"/>
          </p:cNvSpPr>
          <p:nvPr>
            <p:ph type="body" idx="1"/>
          </p:nvPr>
        </p:nvSpPr>
        <p:spPr>
          <a:xfrm>
            <a:off x="301625" y="1600200"/>
            <a:ext cx="8540750" cy="5257800"/>
          </a:xfrm>
        </p:spPr>
        <p:txBody>
          <a:bodyPr/>
          <a:lstStyle/>
          <a:p>
            <a:pPr eaLnBrk="1" hangingPunct="1">
              <a:buFont typeface="Arial" charset="0"/>
              <a:buChar char="►"/>
              <a:defRPr/>
            </a:pPr>
            <a:r>
              <a:rPr lang="de-DE" sz="2800" smtClean="0"/>
              <a:t>Fazit: Die 40% der Weltbevölkerung, die an der Klimazerstörung absolut unschuldig sind, sind gleichzeitig ihr erstes und am schwersten betroffenes Opfer.</a:t>
            </a:r>
          </a:p>
          <a:p>
            <a:pPr eaLnBrk="1" hangingPunct="1">
              <a:buFont typeface="Arial" charset="0"/>
              <a:buChar char="►"/>
              <a:defRPr/>
            </a:pPr>
            <a:r>
              <a:rPr lang="de-DE" sz="2800" smtClean="0"/>
              <a:t>Entsprechend dem Verursacherprinzip haben damit die reichen Länder als die Verursacher der Klimakatastrophe, die Pflicht, sofort und unverzüglich, ohne Ausrede, jedes für sich und ohne auf einen evtl. zögernden Nachbar zu schielen, mit Volldampf an der Abwendung der Klimazerstörung zu arbeiten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fade">
                                      <p:cBhvr>
                                        <p:cTn id="7" dur="500"/>
                                        <p:tgtEl>
                                          <p:spTgt spid="196611">
                                            <p:txEl>
                                              <p:pRg st="0" end="0"/>
                                            </p:txEl>
                                          </p:spTgt>
                                        </p:tgtEl>
                                      </p:cBhvr>
                                    </p:animEffect>
                                    <p:anim calcmode="lin" valueType="num">
                                      <p:cBhvr>
                                        <p:cTn id="8" dur="5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966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6611">
                                            <p:txEl>
                                              <p:pRg st="1" end="1"/>
                                            </p:txEl>
                                          </p:spTgt>
                                        </p:tgtEl>
                                        <p:attrNameLst>
                                          <p:attrName>style.visibility</p:attrName>
                                        </p:attrNameLst>
                                      </p:cBhvr>
                                      <p:to>
                                        <p:strVal val="visible"/>
                                      </p:to>
                                    </p:set>
                                    <p:animEffect transition="in" filter="fade">
                                      <p:cBhvr>
                                        <p:cTn id="14" dur="500"/>
                                        <p:tgtEl>
                                          <p:spTgt spid="196611">
                                            <p:txEl>
                                              <p:pRg st="1" end="1"/>
                                            </p:txEl>
                                          </p:spTgt>
                                        </p:tgtEl>
                                      </p:cBhvr>
                                    </p:animEffect>
                                    <p:anim calcmode="lin" valueType="num">
                                      <p:cBhvr>
                                        <p:cTn id="15" dur="500" fill="hold"/>
                                        <p:tgtEl>
                                          <p:spTgt spid="19661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9661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energie_fuer_im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268413"/>
            <a:ext cx="76327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pPr eaLnBrk="1" hangingPunct="1">
              <a:defRPr/>
            </a:pPr>
            <a:r>
              <a:rPr lang="de-DE" sz="4000" smtClean="0"/>
              <a:t>Verpflichtungen und Konsequenzen</a:t>
            </a:r>
          </a:p>
        </p:txBody>
      </p:sp>
      <p:sp>
        <p:nvSpPr>
          <p:cNvPr id="197635" name="Rectangle 3"/>
          <p:cNvSpPr>
            <a:spLocks noGrp="1" noRot="1" noChangeArrowheads="1"/>
          </p:cNvSpPr>
          <p:nvPr>
            <p:ph type="body" idx="1"/>
          </p:nvPr>
        </p:nvSpPr>
        <p:spPr>
          <a:xfrm>
            <a:off x="301625" y="1600200"/>
            <a:ext cx="8540750" cy="5257800"/>
          </a:xfrm>
        </p:spPr>
        <p:txBody>
          <a:bodyPr/>
          <a:lstStyle/>
          <a:p>
            <a:pPr eaLnBrk="1" hangingPunct="1">
              <a:buFont typeface="Arial" charset="0"/>
              <a:buChar char="►"/>
              <a:defRPr/>
            </a:pPr>
            <a:r>
              <a:rPr lang="de-DE" sz="2800" smtClean="0"/>
              <a:t>1992, Rio de Janeiro</a:t>
            </a:r>
          </a:p>
          <a:p>
            <a:pPr lvl="1" eaLnBrk="1" hangingPunct="1">
              <a:defRPr/>
            </a:pPr>
            <a:r>
              <a:rPr lang="de-DE" sz="2400" smtClean="0"/>
              <a:t>Verpflichtung, die Treibhausgaskonzentrationen so zu begrenzen, dass „eine gefährliche anthropogene Störung des Klimasystems verhindert wird“ [zit. in UNDP 2007]</a:t>
            </a:r>
          </a:p>
          <a:p>
            <a:pPr lvl="1" eaLnBrk="1" hangingPunct="1">
              <a:defRPr/>
            </a:pPr>
            <a:r>
              <a:rPr lang="de-DE" sz="2400" smtClean="0"/>
              <a:t>hieß damals: Temperaturerhöhung auf 0,1 K pro Jahrzehnt zu begrenzen und auf Dauer 2 K gegenüber der vorindustriellen Zeit nicht zu überschreiten</a:t>
            </a:r>
          </a:p>
          <a:p>
            <a:pPr eaLnBrk="1" hangingPunct="1">
              <a:buFont typeface="Arial" charset="0"/>
              <a:buChar char="►"/>
              <a:defRPr/>
            </a:pPr>
            <a:r>
              <a:rPr lang="de-DE" sz="2800" smtClean="0"/>
              <a:t>Heute</a:t>
            </a:r>
          </a:p>
          <a:p>
            <a:pPr lvl="1" eaLnBrk="1" hangingPunct="1">
              <a:defRPr/>
            </a:pPr>
            <a:r>
              <a:rPr lang="de-DE" sz="2400" smtClean="0"/>
              <a:t>0,7 K Erhöhung seit Beginn der Industrialisierung</a:t>
            </a:r>
          </a:p>
          <a:p>
            <a:pPr lvl="1" eaLnBrk="1" hangingPunct="1">
              <a:defRPr/>
            </a:pPr>
            <a:r>
              <a:rPr lang="de-DE" sz="2400" smtClean="0"/>
              <a:t>0,2 K Temperaturanstieg pro Jahrzehnt</a:t>
            </a:r>
          </a:p>
          <a:p>
            <a:pPr lvl="1" eaLnBrk="1" hangingPunct="1">
              <a:defRPr/>
            </a:pPr>
            <a:r>
              <a:rPr lang="de-DE" sz="2400" smtClean="0"/>
              <a:t>umgebremst weiter steigende Emissionen</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p:txBody>
          <a:bodyPr/>
          <a:lstStyle/>
          <a:p>
            <a:pPr eaLnBrk="1" hangingPunct="1">
              <a:defRPr/>
            </a:pPr>
            <a:r>
              <a:rPr lang="de-DE" sz="4000" smtClean="0"/>
              <a:t>Verpflichtungen und Konsequenzen</a:t>
            </a:r>
          </a:p>
        </p:txBody>
      </p:sp>
      <p:sp>
        <p:nvSpPr>
          <p:cNvPr id="198659" name="Rectangle 3"/>
          <p:cNvSpPr>
            <a:spLocks noGrp="1" noRot="1" noChangeArrowheads="1"/>
          </p:cNvSpPr>
          <p:nvPr>
            <p:ph type="body" idx="1"/>
          </p:nvPr>
        </p:nvSpPr>
        <p:spPr>
          <a:xfrm>
            <a:off x="301625" y="1600200"/>
            <a:ext cx="8540750" cy="5257800"/>
          </a:xfrm>
        </p:spPr>
        <p:txBody>
          <a:bodyPr/>
          <a:lstStyle/>
          <a:p>
            <a:pPr eaLnBrk="1" hangingPunct="1">
              <a:lnSpc>
                <a:spcPct val="90000"/>
              </a:lnSpc>
              <a:buFont typeface="Arial" charset="0"/>
              <a:buChar char="►"/>
              <a:defRPr/>
            </a:pPr>
            <a:r>
              <a:rPr lang="de-DE" smtClean="0"/>
              <a:t>Risiken einer Temperaturerhöhung &gt; 2 K</a:t>
            </a:r>
          </a:p>
          <a:p>
            <a:pPr lvl="1" eaLnBrk="1" hangingPunct="1">
              <a:lnSpc>
                <a:spcPct val="90000"/>
              </a:lnSpc>
              <a:defRPr/>
            </a:pPr>
            <a:r>
              <a:rPr lang="de-DE" smtClean="0"/>
              <a:t>Mangelernährung für weitere 600 Mio Menschen (zu den heute 800 Mio hinzu)</a:t>
            </a:r>
          </a:p>
          <a:p>
            <a:pPr lvl="1" eaLnBrk="1" hangingPunct="1">
              <a:lnSpc>
                <a:spcPct val="90000"/>
              </a:lnSpc>
              <a:defRPr/>
            </a:pPr>
            <a:r>
              <a:rPr lang="de-DE" smtClean="0"/>
              <a:t>Drastischer Rückgang der Ernteerträge (10% bis 60%) vor allem in Entwicklungsländern</a:t>
            </a:r>
          </a:p>
          <a:p>
            <a:pPr lvl="1" eaLnBrk="1" hangingPunct="1">
              <a:lnSpc>
                <a:spcPct val="90000"/>
              </a:lnSpc>
              <a:defRPr/>
            </a:pPr>
            <a:r>
              <a:rPr lang="de-DE" smtClean="0"/>
              <a:t>für zusätzliche 1,8 Mrd. Menschen Wassermangel</a:t>
            </a:r>
          </a:p>
          <a:p>
            <a:pPr lvl="1" eaLnBrk="1" hangingPunct="1">
              <a:lnSpc>
                <a:spcPct val="90000"/>
              </a:lnSpc>
              <a:defRPr/>
            </a:pPr>
            <a:r>
              <a:rPr lang="de-DE" smtClean="0"/>
              <a:t>Landverlust durch Anstieg des Meeresspiegels mit daraus resultierenden Migrationsbewegungen</a:t>
            </a:r>
          </a:p>
          <a:p>
            <a:pPr lvl="1" eaLnBrk="1" hangingPunct="1">
              <a:lnSpc>
                <a:spcPct val="90000"/>
              </a:lnSpc>
              <a:defRPr/>
            </a:pPr>
            <a:r>
              <a:rPr lang="de-DE" smtClean="0"/>
              <a:t>Gefahr von Kriegen im Kampf um knappe Ressourcen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fade">
                                      <p:cBhvr>
                                        <p:cTn id="7" dur="500"/>
                                        <p:tgtEl>
                                          <p:spTgt spid="198659">
                                            <p:txEl>
                                              <p:pRg st="0" end="0"/>
                                            </p:txEl>
                                          </p:spTgt>
                                        </p:tgtEl>
                                      </p:cBhvr>
                                    </p:animEffect>
                                    <p:anim calcmode="lin" valueType="num">
                                      <p:cBhvr>
                                        <p:cTn id="8"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98659">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fade">
                                      <p:cBhvr>
                                        <p:cTn id="12" dur="500"/>
                                        <p:tgtEl>
                                          <p:spTgt spid="198659">
                                            <p:txEl>
                                              <p:pRg st="1" end="1"/>
                                            </p:txEl>
                                          </p:spTgt>
                                        </p:tgtEl>
                                      </p:cBhvr>
                                    </p:animEffect>
                                    <p:anim calcmode="lin" valueType="num">
                                      <p:cBhvr>
                                        <p:cTn id="13"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9865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Effect transition="in" filter="fade">
                                      <p:cBhvr>
                                        <p:cTn id="19" dur="500"/>
                                        <p:tgtEl>
                                          <p:spTgt spid="198659">
                                            <p:txEl>
                                              <p:pRg st="2" end="2"/>
                                            </p:txEl>
                                          </p:spTgt>
                                        </p:tgtEl>
                                      </p:cBhvr>
                                    </p:animEffect>
                                    <p:anim calcmode="lin" valueType="num">
                                      <p:cBhvr>
                                        <p:cTn id="20"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19865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198659">
                                            <p:txEl>
                                              <p:pRg st="3" end="3"/>
                                            </p:txEl>
                                          </p:spTgt>
                                        </p:tgtEl>
                                        <p:attrNameLst>
                                          <p:attrName>style.visibility</p:attrName>
                                        </p:attrNameLst>
                                      </p:cBhvr>
                                      <p:to>
                                        <p:strVal val="visible"/>
                                      </p:to>
                                    </p:set>
                                    <p:animEffect transition="in" filter="fade">
                                      <p:cBhvr>
                                        <p:cTn id="26" dur="500"/>
                                        <p:tgtEl>
                                          <p:spTgt spid="198659">
                                            <p:txEl>
                                              <p:pRg st="3" end="3"/>
                                            </p:txEl>
                                          </p:spTgt>
                                        </p:tgtEl>
                                      </p:cBhvr>
                                    </p:animEffect>
                                    <p:anim calcmode="lin" valueType="num">
                                      <p:cBhvr>
                                        <p:cTn id="27"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9865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198659">
                                            <p:txEl>
                                              <p:pRg st="4" end="4"/>
                                            </p:txEl>
                                          </p:spTgt>
                                        </p:tgtEl>
                                        <p:attrNameLst>
                                          <p:attrName>style.visibility</p:attrName>
                                        </p:attrNameLst>
                                      </p:cBhvr>
                                      <p:to>
                                        <p:strVal val="visible"/>
                                      </p:to>
                                    </p:set>
                                    <p:animEffect transition="in" filter="fade">
                                      <p:cBhvr>
                                        <p:cTn id="33" dur="500"/>
                                        <p:tgtEl>
                                          <p:spTgt spid="198659">
                                            <p:txEl>
                                              <p:pRg st="4" end="4"/>
                                            </p:txEl>
                                          </p:spTgt>
                                        </p:tgtEl>
                                      </p:cBhvr>
                                    </p:animEffect>
                                    <p:anim calcmode="lin" valueType="num">
                                      <p:cBhvr>
                                        <p:cTn id="34" dur="5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19865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4" presetClass="entr" presetSubtype="0" fill="hold" grpId="0" nodeType="clickEffect">
                                  <p:stCondLst>
                                    <p:cond delay="0"/>
                                  </p:stCondLst>
                                  <p:childTnLst>
                                    <p:set>
                                      <p:cBhvr>
                                        <p:cTn id="39" dur="1" fill="hold">
                                          <p:stCondLst>
                                            <p:cond delay="0"/>
                                          </p:stCondLst>
                                        </p:cTn>
                                        <p:tgtEl>
                                          <p:spTgt spid="198659">
                                            <p:txEl>
                                              <p:pRg st="5" end="5"/>
                                            </p:txEl>
                                          </p:spTgt>
                                        </p:tgtEl>
                                        <p:attrNameLst>
                                          <p:attrName>style.visibility</p:attrName>
                                        </p:attrNameLst>
                                      </p:cBhvr>
                                      <p:to>
                                        <p:strVal val="visible"/>
                                      </p:to>
                                    </p:set>
                                    <p:animEffect transition="in" filter="fade">
                                      <p:cBhvr>
                                        <p:cTn id="40" dur="500"/>
                                        <p:tgtEl>
                                          <p:spTgt spid="198659">
                                            <p:txEl>
                                              <p:pRg st="5" end="5"/>
                                            </p:txEl>
                                          </p:spTgt>
                                        </p:tgtEl>
                                      </p:cBhvr>
                                    </p:animEffect>
                                    <p:anim calcmode="lin" valueType="num">
                                      <p:cBhvr>
                                        <p:cTn id="41" dur="500" fill="hold"/>
                                        <p:tgtEl>
                                          <p:spTgt spid="198659">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198659">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p:txBody>
          <a:bodyPr/>
          <a:lstStyle/>
          <a:p>
            <a:pPr eaLnBrk="1" hangingPunct="1">
              <a:defRPr/>
            </a:pPr>
            <a:r>
              <a:rPr lang="de-DE" sz="4000" smtClean="0"/>
              <a:t>Verpflichtungen und Konsequenzen</a:t>
            </a:r>
          </a:p>
        </p:txBody>
      </p:sp>
      <p:sp>
        <p:nvSpPr>
          <p:cNvPr id="199683" name="Rectangle 3"/>
          <p:cNvSpPr>
            <a:spLocks noGrp="1" noRot="1" noChangeArrowheads="1"/>
          </p:cNvSpPr>
          <p:nvPr>
            <p:ph type="body" idx="1"/>
          </p:nvPr>
        </p:nvSpPr>
        <p:spPr>
          <a:xfrm>
            <a:off x="301625" y="1600200"/>
            <a:ext cx="8540750" cy="5257800"/>
          </a:xfrm>
        </p:spPr>
        <p:txBody>
          <a:bodyPr/>
          <a:lstStyle/>
          <a:p>
            <a:pPr eaLnBrk="1" hangingPunct="1">
              <a:buFont typeface="Arial" charset="0"/>
              <a:buChar char="►"/>
              <a:defRPr/>
            </a:pPr>
            <a:r>
              <a:rPr lang="de-DE" smtClean="0"/>
              <a:t>Das UNDP empfiehlt dringend, alles zu tun, um einen Schwellenwert von 2 K Erhöhung nicht zu überschreiten und fordert daher eine Stabilisierung der Emissionen bei </a:t>
            </a:r>
            <a:br>
              <a:rPr lang="de-DE" smtClean="0"/>
            </a:br>
            <a:r>
              <a:rPr lang="de-DE" smtClean="0"/>
              <a:t>450 ppm CO</a:t>
            </a:r>
            <a:r>
              <a:rPr lang="de-DE" baseline="-25000" smtClean="0"/>
              <a:t>2</a:t>
            </a:r>
            <a:r>
              <a:rPr lang="de-DE" smtClean="0"/>
              <a:t>-Äquivalenten</a:t>
            </a:r>
          </a:p>
          <a:p>
            <a:pPr eaLnBrk="1" hangingPunct="1">
              <a:buFont typeface="Arial" charset="0"/>
              <a:buChar char="►"/>
              <a:defRPr/>
            </a:pPr>
            <a:r>
              <a:rPr lang="de-DE" smtClean="0">
                <a:solidFill>
                  <a:srgbClr val="FF9900"/>
                </a:solidFill>
              </a:rPr>
              <a:t>In diesem Fall, liegt die Chance, 2 K Erhöhung nicht zu überschreiten, bei 50%</a:t>
            </a:r>
          </a:p>
          <a:p>
            <a:pPr eaLnBrk="1" hangingPunct="1">
              <a:buFont typeface="Arial" charset="0"/>
              <a:buChar char="►"/>
              <a:defRPr/>
            </a:pPr>
            <a:r>
              <a:rPr lang="de-DE" smtClean="0">
                <a:solidFill>
                  <a:srgbClr val="FF9900"/>
                </a:solidFill>
              </a:rPr>
              <a:t>Können die Emissionen erst bei 550 ppm gestoppt werden, sinken die Chancen auf ein glimpfliches Davonkommen auf 20%.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fade">
                                      <p:cBhvr>
                                        <p:cTn id="7" dur="500"/>
                                        <p:tgtEl>
                                          <p:spTgt spid="199683">
                                            <p:txEl>
                                              <p:pRg st="0" end="0"/>
                                            </p:txEl>
                                          </p:spTgt>
                                        </p:tgtEl>
                                      </p:cBhvr>
                                    </p:animEffect>
                                    <p:anim calcmode="lin" valueType="num">
                                      <p:cBhvr>
                                        <p:cTn id="8" dur="500" fill="hold"/>
                                        <p:tgtEl>
                                          <p:spTgt spid="19968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996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9683">
                                            <p:txEl>
                                              <p:pRg st="1" end="1"/>
                                            </p:txEl>
                                          </p:spTgt>
                                        </p:tgtEl>
                                        <p:attrNameLst>
                                          <p:attrName>style.visibility</p:attrName>
                                        </p:attrNameLst>
                                      </p:cBhvr>
                                      <p:to>
                                        <p:strVal val="visible"/>
                                      </p:to>
                                    </p:set>
                                    <p:animEffect transition="in" filter="fade">
                                      <p:cBhvr>
                                        <p:cTn id="14" dur="500"/>
                                        <p:tgtEl>
                                          <p:spTgt spid="199683">
                                            <p:txEl>
                                              <p:pRg st="1" end="1"/>
                                            </p:txEl>
                                          </p:spTgt>
                                        </p:tgtEl>
                                      </p:cBhvr>
                                    </p:animEffect>
                                    <p:anim calcmode="lin" valueType="num">
                                      <p:cBhvr>
                                        <p:cTn id="15" dur="500" fill="hold"/>
                                        <p:tgtEl>
                                          <p:spTgt spid="19968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996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99683">
                                            <p:txEl>
                                              <p:pRg st="2" end="2"/>
                                            </p:txEl>
                                          </p:spTgt>
                                        </p:tgtEl>
                                        <p:attrNameLst>
                                          <p:attrName>style.visibility</p:attrName>
                                        </p:attrNameLst>
                                      </p:cBhvr>
                                      <p:to>
                                        <p:strVal val="visible"/>
                                      </p:to>
                                    </p:set>
                                    <p:animEffect transition="in" filter="fade">
                                      <p:cBhvr>
                                        <p:cTn id="21" dur="500"/>
                                        <p:tgtEl>
                                          <p:spTgt spid="199683">
                                            <p:txEl>
                                              <p:pRg st="2" end="2"/>
                                            </p:txEl>
                                          </p:spTgt>
                                        </p:tgtEl>
                                      </p:cBhvr>
                                    </p:animEffect>
                                    <p:anim calcmode="lin" valueType="num">
                                      <p:cBhvr>
                                        <p:cTn id="22" dur="500" fill="hold"/>
                                        <p:tgtEl>
                                          <p:spTgt spid="19968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9968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pPr eaLnBrk="1" hangingPunct="1">
              <a:defRPr/>
            </a:pPr>
            <a:r>
              <a:rPr lang="de-DE" smtClean="0"/>
              <a:t>notwendige Zielsetzungen</a:t>
            </a:r>
          </a:p>
        </p:txBody>
      </p:sp>
      <p:sp>
        <p:nvSpPr>
          <p:cNvPr id="203781" name="Rectangle 5"/>
          <p:cNvSpPr>
            <a:spLocks noGrp="1" noRot="1" noChangeArrowheads="1"/>
          </p:cNvSpPr>
          <p:nvPr>
            <p:ph type="body" sz="half" idx="2"/>
          </p:nvPr>
        </p:nvSpPr>
        <p:spPr>
          <a:xfrm>
            <a:off x="323850" y="5300663"/>
            <a:ext cx="8540750" cy="1374775"/>
          </a:xfrm>
        </p:spPr>
        <p:txBody>
          <a:bodyPr/>
          <a:lstStyle/>
          <a:p>
            <a:pPr eaLnBrk="1" hangingPunct="1">
              <a:buFont typeface="Arial" charset="0"/>
              <a:buChar char="►"/>
              <a:defRPr/>
            </a:pPr>
            <a:r>
              <a:rPr lang="de-DE" sz="2800" smtClean="0"/>
              <a:t>Ziele der UNDP in grafischer Darstellung</a:t>
            </a:r>
          </a:p>
        </p:txBody>
      </p:sp>
      <p:pic>
        <p:nvPicPr>
          <p:cNvPr id="203782" name="Picture 6" descr="undp-pfad"/>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84313"/>
            <a:ext cx="9144000" cy="3673475"/>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3778"/>
                                        </p:tgtEl>
                                        <p:attrNameLst>
                                          <p:attrName>style.visibility</p:attrName>
                                        </p:attrNameLst>
                                      </p:cBhvr>
                                      <p:to>
                                        <p:strVal val="visible"/>
                                      </p:to>
                                    </p:set>
                                    <p:anim calcmode="lin" valueType="num">
                                      <p:cBhvr>
                                        <p:cTn id="7" dur="1000" fill="hold"/>
                                        <p:tgtEl>
                                          <p:spTgt spid="203778"/>
                                        </p:tgtEl>
                                        <p:attrNameLst>
                                          <p:attrName>ppt_x</p:attrName>
                                        </p:attrNameLst>
                                      </p:cBhvr>
                                      <p:tavLst>
                                        <p:tav tm="0">
                                          <p:val>
                                            <p:strVal val="#ppt_x-.2"/>
                                          </p:val>
                                        </p:tav>
                                        <p:tav tm="100000">
                                          <p:val>
                                            <p:strVal val="#ppt_x"/>
                                          </p:val>
                                        </p:tav>
                                      </p:tavLst>
                                    </p:anim>
                                    <p:anim calcmode="lin" valueType="num">
                                      <p:cBhvr>
                                        <p:cTn id="8" dur="1000" fill="hold"/>
                                        <p:tgtEl>
                                          <p:spTgt spid="2037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3778"/>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03782">
                                            <p:bg/>
                                          </p:spTgt>
                                        </p:tgtEl>
                                        <p:attrNameLst>
                                          <p:attrName>style.visibility</p:attrName>
                                        </p:attrNameLst>
                                      </p:cBhvr>
                                      <p:to>
                                        <p:strVal val="visible"/>
                                      </p:to>
                                    </p:set>
                                    <p:animEffect transition="in" filter="fade">
                                      <p:cBhvr>
                                        <p:cTn id="13" dur="500"/>
                                        <p:tgtEl>
                                          <p:spTgt spid="203782">
                                            <p:bg/>
                                          </p:spTgt>
                                        </p:tgtEl>
                                      </p:cBhvr>
                                    </p:animEffect>
                                    <p:anim calcmode="lin" valueType="num">
                                      <p:cBhvr>
                                        <p:cTn id="14" dur="500" fill="hold"/>
                                        <p:tgtEl>
                                          <p:spTgt spid="203782">
                                            <p:bg/>
                                          </p:spTgt>
                                        </p:tgtEl>
                                        <p:attrNameLst>
                                          <p:attrName>ppt_x</p:attrName>
                                        </p:attrNameLst>
                                      </p:cBhvr>
                                      <p:tavLst>
                                        <p:tav tm="0">
                                          <p:val>
                                            <p:strVal val="#ppt_x"/>
                                          </p:val>
                                        </p:tav>
                                        <p:tav tm="100000">
                                          <p:val>
                                            <p:strVal val="#ppt_x"/>
                                          </p:val>
                                        </p:tav>
                                      </p:tavLst>
                                    </p:anim>
                                    <p:anim calcmode="lin" valueType="num">
                                      <p:cBhvr>
                                        <p:cTn id="15" dur="500" fill="hold"/>
                                        <p:tgtEl>
                                          <p:spTgt spid="203782">
                                            <p:bg/>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203781">
                                            <p:txEl>
                                              <p:pRg st="0" end="0"/>
                                            </p:txEl>
                                          </p:spTgt>
                                        </p:tgtEl>
                                        <p:attrNameLst>
                                          <p:attrName>style.visibility</p:attrName>
                                        </p:attrNameLst>
                                      </p:cBhvr>
                                      <p:to>
                                        <p:strVal val="visible"/>
                                      </p:to>
                                    </p:set>
                                    <p:animEffect transition="in" filter="fade">
                                      <p:cBhvr>
                                        <p:cTn id="19" dur="500"/>
                                        <p:tgtEl>
                                          <p:spTgt spid="203781">
                                            <p:txEl>
                                              <p:pRg st="0" end="0"/>
                                            </p:txEl>
                                          </p:spTgt>
                                        </p:tgtEl>
                                      </p:cBhvr>
                                    </p:animEffect>
                                    <p:anim calcmode="lin" valueType="num">
                                      <p:cBhvr>
                                        <p:cTn id="20" dur="500" fill="hold"/>
                                        <p:tgtEl>
                                          <p:spTgt spid="20378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0378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81" grpId="0" build="p"/>
      <p:bldP spid="20378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eaLnBrk="1" hangingPunct="1">
              <a:defRPr/>
            </a:pPr>
            <a:r>
              <a:rPr lang="de-DE" smtClean="0"/>
              <a:t>notwendige Zielsetzungen</a:t>
            </a:r>
          </a:p>
        </p:txBody>
      </p:sp>
      <p:sp>
        <p:nvSpPr>
          <p:cNvPr id="201731" name="Rectangle 3"/>
          <p:cNvSpPr>
            <a:spLocks noGrp="1" noRot="1" noChangeArrowheads="1"/>
          </p:cNvSpPr>
          <p:nvPr>
            <p:ph type="body" idx="1"/>
          </p:nvPr>
        </p:nvSpPr>
        <p:spPr>
          <a:xfrm>
            <a:off x="301625" y="1600200"/>
            <a:ext cx="8842375" cy="5257800"/>
          </a:xfrm>
        </p:spPr>
        <p:txBody>
          <a:bodyPr/>
          <a:lstStyle/>
          <a:p>
            <a:pPr eaLnBrk="1" hangingPunct="1">
              <a:lnSpc>
                <a:spcPct val="90000"/>
              </a:lnSpc>
              <a:buFont typeface="Arial" charset="0"/>
              <a:buChar char="►"/>
              <a:defRPr/>
            </a:pPr>
            <a:r>
              <a:rPr lang="de-DE" smtClean="0"/>
              <a:t>folgende Schwerpunktziele ergeben sich:</a:t>
            </a:r>
          </a:p>
          <a:p>
            <a:pPr lvl="1" eaLnBrk="1" hangingPunct="1">
              <a:lnSpc>
                <a:spcPct val="90000"/>
              </a:lnSpc>
              <a:defRPr/>
            </a:pPr>
            <a:r>
              <a:rPr lang="de-DE" smtClean="0"/>
              <a:t>Brandrodungen von Wäldern schnellstmöglich beenden</a:t>
            </a:r>
          </a:p>
          <a:p>
            <a:pPr lvl="1" eaLnBrk="1" hangingPunct="1">
              <a:lnSpc>
                <a:spcPct val="90000"/>
              </a:lnSpc>
              <a:defRPr/>
            </a:pPr>
            <a:r>
              <a:rPr lang="de-DE" smtClean="0"/>
              <a:t>Emission von CO</a:t>
            </a:r>
            <a:r>
              <a:rPr lang="de-DE" baseline="-25000" smtClean="0"/>
              <a:t>2</a:t>
            </a:r>
            <a:r>
              <a:rPr lang="de-DE" smtClean="0"/>
              <a:t> aus der Verbrennung von fossilen Brennstoffen (Kohle, Öl, Gas) wie folgt verringern:</a:t>
            </a:r>
          </a:p>
          <a:p>
            <a:pPr lvl="2" eaLnBrk="1" hangingPunct="1">
              <a:lnSpc>
                <a:spcPct val="90000"/>
              </a:lnSpc>
              <a:buFont typeface="Arial" charset="0"/>
              <a:buChar char="►"/>
              <a:defRPr/>
            </a:pPr>
            <a:r>
              <a:rPr lang="de-DE" smtClean="0"/>
              <a:t>Weltweit: Maximum spätestens 2020; Reduzierung gegenüber 1990 bis 2050 um 50%; weitere Senkung</a:t>
            </a:r>
          </a:p>
          <a:p>
            <a:pPr lvl="2" eaLnBrk="1" hangingPunct="1">
              <a:lnSpc>
                <a:spcPct val="90000"/>
              </a:lnSpc>
              <a:buFont typeface="Arial" charset="0"/>
              <a:buChar char="►"/>
              <a:defRPr/>
            </a:pPr>
            <a:r>
              <a:rPr lang="de-DE" smtClean="0"/>
              <a:t>Industrieländer: Maximum um 2012; Reduzierung gegenüber 1990 bis 2020 um 30%, bis 2050 um mindestens 80%</a:t>
            </a:r>
          </a:p>
          <a:p>
            <a:pPr lvl="2" eaLnBrk="1" hangingPunct="1">
              <a:lnSpc>
                <a:spcPct val="90000"/>
              </a:lnSpc>
              <a:buFont typeface="Arial" charset="0"/>
              <a:buChar char="►"/>
              <a:defRPr/>
            </a:pPr>
            <a:r>
              <a:rPr lang="de-DE" smtClean="0"/>
              <a:t>Große Entwicklungsländer: Maximum um 2020; Reduzierung gegenüber 1990 bis 2050 um 20%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fade">
                                      <p:cBhvr>
                                        <p:cTn id="7" dur="500"/>
                                        <p:tgtEl>
                                          <p:spTgt spid="201731">
                                            <p:txEl>
                                              <p:pRg st="0" end="0"/>
                                            </p:txEl>
                                          </p:spTgt>
                                        </p:tgtEl>
                                      </p:cBhvr>
                                    </p:animEffect>
                                    <p:anim calcmode="lin" valueType="num">
                                      <p:cBhvr>
                                        <p:cTn id="8" dur="500" fill="hold"/>
                                        <p:tgtEl>
                                          <p:spTgt spid="20173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01731">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fade">
                                      <p:cBhvr>
                                        <p:cTn id="12" dur="500"/>
                                        <p:tgtEl>
                                          <p:spTgt spid="201731">
                                            <p:txEl>
                                              <p:pRg st="1" end="1"/>
                                            </p:txEl>
                                          </p:spTgt>
                                        </p:tgtEl>
                                      </p:cBhvr>
                                    </p:animEffect>
                                    <p:anim calcmode="lin" valueType="num">
                                      <p:cBhvr>
                                        <p:cTn id="13" dur="500" fill="hold"/>
                                        <p:tgtEl>
                                          <p:spTgt spid="20173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173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201731">
                                            <p:txEl>
                                              <p:pRg st="2" end="2"/>
                                            </p:txEl>
                                          </p:spTgt>
                                        </p:tgtEl>
                                        <p:attrNameLst>
                                          <p:attrName>style.visibility</p:attrName>
                                        </p:attrNameLst>
                                      </p:cBhvr>
                                      <p:to>
                                        <p:strVal val="visible"/>
                                      </p:to>
                                    </p:set>
                                    <p:animEffect transition="in" filter="fade">
                                      <p:cBhvr>
                                        <p:cTn id="19" dur="500"/>
                                        <p:tgtEl>
                                          <p:spTgt spid="201731">
                                            <p:txEl>
                                              <p:pRg st="2" end="2"/>
                                            </p:txEl>
                                          </p:spTgt>
                                        </p:tgtEl>
                                      </p:cBhvr>
                                    </p:animEffect>
                                    <p:anim calcmode="lin" valueType="num">
                                      <p:cBhvr>
                                        <p:cTn id="20" dur="500" fill="hold"/>
                                        <p:tgtEl>
                                          <p:spTgt spid="201731">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01731">
                                            <p:txEl>
                                              <p:pRg st="2" end="2"/>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01731">
                                            <p:txEl>
                                              <p:pRg st="3" end="3"/>
                                            </p:txEl>
                                          </p:spTgt>
                                        </p:tgtEl>
                                        <p:attrNameLst>
                                          <p:attrName>style.visibility</p:attrName>
                                        </p:attrNameLst>
                                      </p:cBhvr>
                                      <p:to>
                                        <p:strVal val="visible"/>
                                      </p:to>
                                    </p:set>
                                    <p:animEffect transition="in" filter="fade">
                                      <p:cBhvr>
                                        <p:cTn id="24" dur="500"/>
                                        <p:tgtEl>
                                          <p:spTgt spid="201731">
                                            <p:txEl>
                                              <p:pRg st="3" end="3"/>
                                            </p:txEl>
                                          </p:spTgt>
                                        </p:tgtEl>
                                      </p:cBhvr>
                                    </p:animEffect>
                                    <p:anim calcmode="lin" valueType="num">
                                      <p:cBhvr>
                                        <p:cTn id="25" dur="500" fill="hold"/>
                                        <p:tgtEl>
                                          <p:spTgt spid="201731">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0173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4" presetClass="entr" presetSubtype="0" fill="hold" grpId="0" nodeType="clickEffect">
                                  <p:stCondLst>
                                    <p:cond delay="0"/>
                                  </p:stCondLst>
                                  <p:childTnLst>
                                    <p:set>
                                      <p:cBhvr>
                                        <p:cTn id="30" dur="1" fill="hold">
                                          <p:stCondLst>
                                            <p:cond delay="0"/>
                                          </p:stCondLst>
                                        </p:cTn>
                                        <p:tgtEl>
                                          <p:spTgt spid="201731">
                                            <p:txEl>
                                              <p:pRg st="4" end="4"/>
                                            </p:txEl>
                                          </p:spTgt>
                                        </p:tgtEl>
                                        <p:attrNameLst>
                                          <p:attrName>style.visibility</p:attrName>
                                        </p:attrNameLst>
                                      </p:cBhvr>
                                      <p:to>
                                        <p:strVal val="visible"/>
                                      </p:to>
                                    </p:set>
                                    <p:animEffect transition="in" filter="fade">
                                      <p:cBhvr>
                                        <p:cTn id="31" dur="500"/>
                                        <p:tgtEl>
                                          <p:spTgt spid="201731">
                                            <p:txEl>
                                              <p:pRg st="4" end="4"/>
                                            </p:txEl>
                                          </p:spTgt>
                                        </p:tgtEl>
                                      </p:cBhvr>
                                    </p:animEffect>
                                    <p:anim calcmode="lin" valueType="num">
                                      <p:cBhvr>
                                        <p:cTn id="32" dur="500" fill="hold"/>
                                        <p:tgtEl>
                                          <p:spTgt spid="201731">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0173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4" presetClass="entr" presetSubtype="0" fill="hold" grpId="0" nodeType="clickEffect">
                                  <p:stCondLst>
                                    <p:cond delay="0"/>
                                  </p:stCondLst>
                                  <p:childTnLst>
                                    <p:set>
                                      <p:cBhvr>
                                        <p:cTn id="37" dur="1" fill="hold">
                                          <p:stCondLst>
                                            <p:cond delay="0"/>
                                          </p:stCondLst>
                                        </p:cTn>
                                        <p:tgtEl>
                                          <p:spTgt spid="201731">
                                            <p:txEl>
                                              <p:pRg st="5" end="5"/>
                                            </p:txEl>
                                          </p:spTgt>
                                        </p:tgtEl>
                                        <p:attrNameLst>
                                          <p:attrName>style.visibility</p:attrName>
                                        </p:attrNameLst>
                                      </p:cBhvr>
                                      <p:to>
                                        <p:strVal val="visible"/>
                                      </p:to>
                                    </p:set>
                                    <p:animEffect transition="in" filter="fade">
                                      <p:cBhvr>
                                        <p:cTn id="38" dur="500"/>
                                        <p:tgtEl>
                                          <p:spTgt spid="201731">
                                            <p:txEl>
                                              <p:pRg st="5" end="5"/>
                                            </p:txEl>
                                          </p:spTgt>
                                        </p:tgtEl>
                                      </p:cBhvr>
                                    </p:animEffect>
                                    <p:anim calcmode="lin" valueType="num">
                                      <p:cBhvr>
                                        <p:cTn id="39" dur="500" fill="hold"/>
                                        <p:tgtEl>
                                          <p:spTgt spid="201731">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201731">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de-DE" smtClean="0"/>
              <a:t>notwendige Zielsetzungen</a:t>
            </a:r>
          </a:p>
        </p:txBody>
      </p:sp>
      <p:sp>
        <p:nvSpPr>
          <p:cNvPr id="202755" name="Rectangle 3"/>
          <p:cNvSpPr>
            <a:spLocks noGrp="1" noRot="1" noChangeArrowheads="1"/>
          </p:cNvSpPr>
          <p:nvPr>
            <p:ph type="body" idx="1"/>
          </p:nvPr>
        </p:nvSpPr>
        <p:spPr>
          <a:xfrm>
            <a:off x="301625" y="1600200"/>
            <a:ext cx="8540750" cy="5257800"/>
          </a:xfrm>
        </p:spPr>
        <p:txBody>
          <a:bodyPr/>
          <a:lstStyle/>
          <a:p>
            <a:pPr eaLnBrk="1" hangingPunct="1">
              <a:lnSpc>
                <a:spcPct val="90000"/>
              </a:lnSpc>
              <a:buFont typeface="Arial" charset="0"/>
              <a:buChar char="►"/>
              <a:defRPr/>
            </a:pPr>
            <a:r>
              <a:rPr lang="de-DE" smtClean="0"/>
              <a:t>Nur, wenn diese Anforderungen erfüllt werden, haben die armen Länder eine Chance von 50%, der Dauerkatastrophe leidlich zu entgehen</a:t>
            </a:r>
          </a:p>
          <a:p>
            <a:pPr eaLnBrk="1" hangingPunct="1">
              <a:lnSpc>
                <a:spcPct val="90000"/>
              </a:lnSpc>
              <a:buFont typeface="Arial" charset="0"/>
              <a:buChar char="►"/>
              <a:defRPr/>
            </a:pPr>
            <a:r>
              <a:rPr lang="de-DE" smtClean="0"/>
              <a:t>„Etwa 2,6 Mrd. Menschen – der ärmste Teil der Weltbevölkerung – werden auf Folgen von Klimaänderungen reagieren müssen, über die sie keine Kontrolle haben und die durch politische Entscheidungen in Ländern verursacht wurden, in denen sie über kein Mitspracherecht verfügen.“ [UNDP 2007]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p:cTn id="7" dur="1000" fill="hold"/>
                                        <p:tgtEl>
                                          <p:spTgt spid="202754"/>
                                        </p:tgtEl>
                                        <p:attrNameLst>
                                          <p:attrName>ppt_x</p:attrName>
                                        </p:attrNameLst>
                                      </p:cBhvr>
                                      <p:tavLst>
                                        <p:tav tm="0">
                                          <p:val>
                                            <p:strVal val="#ppt_x-.2"/>
                                          </p:val>
                                        </p:tav>
                                        <p:tav tm="100000">
                                          <p:val>
                                            <p:strVal val="#ppt_x"/>
                                          </p:val>
                                        </p:tav>
                                      </p:tavLst>
                                    </p:anim>
                                    <p:anim calcmode="lin" valueType="num">
                                      <p:cBhvr>
                                        <p:cTn id="8" dur="1000" fill="hold"/>
                                        <p:tgtEl>
                                          <p:spTgt spid="2027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2754"/>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02755">
                                            <p:txEl>
                                              <p:pRg st="0" end="0"/>
                                            </p:txEl>
                                          </p:spTgt>
                                        </p:tgtEl>
                                        <p:attrNameLst>
                                          <p:attrName>style.visibility</p:attrName>
                                        </p:attrNameLst>
                                      </p:cBhvr>
                                      <p:to>
                                        <p:strVal val="visible"/>
                                      </p:to>
                                    </p:set>
                                    <p:animEffect transition="in" filter="fade">
                                      <p:cBhvr>
                                        <p:cTn id="13" dur="500"/>
                                        <p:tgtEl>
                                          <p:spTgt spid="202755">
                                            <p:txEl>
                                              <p:pRg st="0" end="0"/>
                                            </p:txEl>
                                          </p:spTgt>
                                        </p:tgtEl>
                                      </p:cBhvr>
                                    </p:animEffect>
                                    <p:anim calcmode="lin" valueType="num">
                                      <p:cBhvr>
                                        <p:cTn id="14" dur="500" fill="hold"/>
                                        <p:tgtEl>
                                          <p:spTgt spid="20275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0275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202755">
                                            <p:txEl>
                                              <p:pRg st="1" end="1"/>
                                            </p:txEl>
                                          </p:spTgt>
                                        </p:tgtEl>
                                        <p:attrNameLst>
                                          <p:attrName>style.visibility</p:attrName>
                                        </p:attrNameLst>
                                      </p:cBhvr>
                                      <p:to>
                                        <p:strVal val="visible"/>
                                      </p:to>
                                    </p:set>
                                    <p:animEffect transition="in" filter="fade">
                                      <p:cBhvr>
                                        <p:cTn id="20" dur="500"/>
                                        <p:tgtEl>
                                          <p:spTgt spid="202755">
                                            <p:txEl>
                                              <p:pRg st="1" end="1"/>
                                            </p:txEl>
                                          </p:spTgt>
                                        </p:tgtEl>
                                      </p:cBhvr>
                                    </p:animEffect>
                                    <p:anim calcmode="lin" valueType="num">
                                      <p:cBhvr>
                                        <p:cTn id="21" dur="500" fill="hold"/>
                                        <p:tgtEl>
                                          <p:spTgt spid="20275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02755">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1434" name="Picture 10" descr="undp-szenarien"/>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796925"/>
            <a:ext cx="9144000" cy="6061075"/>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31434">
                                            <p:bg/>
                                          </p:spTgt>
                                        </p:tgtEl>
                                        <p:attrNameLst>
                                          <p:attrName>style.visibility</p:attrName>
                                        </p:attrNameLst>
                                      </p:cBhvr>
                                      <p:to>
                                        <p:strVal val="visible"/>
                                      </p:to>
                                    </p:set>
                                    <p:animEffect transition="in" filter="fade">
                                      <p:cBhvr>
                                        <p:cTn id="7" dur="500"/>
                                        <p:tgtEl>
                                          <p:spTgt spid="231434">
                                            <p:bg/>
                                          </p:spTgt>
                                        </p:tgtEl>
                                      </p:cBhvr>
                                    </p:animEffect>
                                    <p:anim calcmode="lin" valueType="num">
                                      <p:cBhvr>
                                        <p:cTn id="8" dur="500" fill="hold"/>
                                        <p:tgtEl>
                                          <p:spTgt spid="231434">
                                            <p:bg/>
                                          </p:spTgt>
                                        </p:tgtEl>
                                        <p:attrNameLst>
                                          <p:attrName>ppt_x</p:attrName>
                                        </p:attrNameLst>
                                      </p:cBhvr>
                                      <p:tavLst>
                                        <p:tav tm="0">
                                          <p:val>
                                            <p:strVal val="#ppt_x"/>
                                          </p:val>
                                        </p:tav>
                                        <p:tav tm="100000">
                                          <p:val>
                                            <p:strVal val="#ppt_x"/>
                                          </p:val>
                                        </p:tav>
                                      </p:tavLst>
                                    </p:anim>
                                    <p:anim calcmode="lin" valueType="num">
                                      <p:cBhvr>
                                        <p:cTn id="9" dur="500" fill="hold"/>
                                        <p:tgtEl>
                                          <p:spTgt spid="231434">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4"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pPr eaLnBrk="1" hangingPunct="1">
              <a:defRPr/>
            </a:pPr>
            <a:r>
              <a:rPr lang="de-DE" sz="4000" smtClean="0"/>
              <a:t>Mögliche Realisierung </a:t>
            </a:r>
            <a:br>
              <a:rPr lang="de-DE" sz="4000" smtClean="0"/>
            </a:br>
            <a:r>
              <a:rPr lang="de-DE" sz="4000" smtClean="0"/>
              <a:t>der UNDP-Ziele</a:t>
            </a:r>
          </a:p>
        </p:txBody>
      </p:sp>
      <p:sp>
        <p:nvSpPr>
          <p:cNvPr id="205827" name="Rectangle 3"/>
          <p:cNvSpPr>
            <a:spLocks noGrp="1" noRot="1" noChangeArrowheads="1"/>
          </p:cNvSpPr>
          <p:nvPr>
            <p:ph type="body" sz="half" idx="2"/>
          </p:nvPr>
        </p:nvSpPr>
        <p:spPr>
          <a:xfrm>
            <a:off x="323850" y="5300663"/>
            <a:ext cx="8540750" cy="1374775"/>
          </a:xfrm>
        </p:spPr>
        <p:txBody>
          <a:bodyPr/>
          <a:lstStyle/>
          <a:p>
            <a:pPr eaLnBrk="1" hangingPunct="1">
              <a:buFont typeface="Arial" charset="0"/>
              <a:buChar char="►"/>
              <a:defRPr/>
            </a:pPr>
            <a:r>
              <a:rPr lang="de-DE" sz="2800" smtClean="0"/>
              <a:t>Ziele der UNDP im Vergleich mit einem Reduktionsszenario von Greenpeace und einem Referenzszenario der IEA (Stand von 2003)</a:t>
            </a:r>
          </a:p>
        </p:txBody>
      </p:sp>
      <p:pic>
        <p:nvPicPr>
          <p:cNvPr id="205830" name="Picture 6" descr="greenpeace"/>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557338"/>
            <a:ext cx="9144000" cy="3498850"/>
          </a:xfrm>
          <a:noFill/>
          <a:extLst>
            <a:ext uri="{909E8E84-426E-40DD-AFC4-6F175D3DCCD1}">
              <a14:hiddenFill xmlns:a14="http://schemas.microsoft.com/office/drawing/2010/main">
                <a:solidFill>
                  <a:srgbClr val="FFFFFF"/>
                </a:solidFill>
              </a14:hiddenFill>
            </a:ext>
          </a:extLst>
        </p:spPr>
      </p:pic>
      <p:sp>
        <p:nvSpPr>
          <p:cNvPr id="205831" name="Oval 7"/>
          <p:cNvSpPr>
            <a:spLocks noChangeArrowheads="1"/>
          </p:cNvSpPr>
          <p:nvPr/>
        </p:nvSpPr>
        <p:spPr bwMode="auto">
          <a:xfrm>
            <a:off x="3635375" y="2781300"/>
            <a:ext cx="1873250" cy="1079500"/>
          </a:xfrm>
          <a:prstGeom prst="ellipse">
            <a:avLst/>
          </a:prstGeom>
          <a:gradFill rotWithShape="1">
            <a:gsLst>
              <a:gs pos="0">
                <a:srgbClr val="CC0000">
                  <a:alpha val="14998"/>
                </a:srgbClr>
              </a:gs>
              <a:gs pos="100000">
                <a:srgbClr val="5E0000">
                  <a:alpha val="14998"/>
                </a:srgbClr>
              </a:gs>
            </a:gsLst>
            <a:path path="shape">
              <a:fillToRect l="50000" t="50000" r="50000" b="50000"/>
            </a:path>
          </a:gradFill>
          <a:ln w="76200">
            <a:solidFill>
              <a:srgbClr val="CC0000"/>
            </a:solidFill>
            <a:round/>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de-DE" altLang="de-D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1000" fill="hold"/>
                                        <p:tgtEl>
                                          <p:spTgt spid="205826"/>
                                        </p:tgtEl>
                                        <p:attrNameLst>
                                          <p:attrName>ppt_x</p:attrName>
                                        </p:attrNameLst>
                                      </p:cBhvr>
                                      <p:tavLst>
                                        <p:tav tm="0">
                                          <p:val>
                                            <p:strVal val="#ppt_x-.2"/>
                                          </p:val>
                                        </p:tav>
                                        <p:tav tm="100000">
                                          <p:val>
                                            <p:strVal val="#ppt_x"/>
                                          </p:val>
                                        </p:tav>
                                      </p:tavLst>
                                    </p:anim>
                                    <p:anim calcmode="lin" valueType="num">
                                      <p:cBhvr>
                                        <p:cTn id="8" dur="1000" fill="hold"/>
                                        <p:tgtEl>
                                          <p:spTgt spid="2058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826"/>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05830">
                                            <p:bg/>
                                          </p:spTgt>
                                        </p:tgtEl>
                                        <p:attrNameLst>
                                          <p:attrName>style.visibility</p:attrName>
                                        </p:attrNameLst>
                                      </p:cBhvr>
                                      <p:to>
                                        <p:strVal val="visible"/>
                                      </p:to>
                                    </p:set>
                                    <p:animEffect transition="in" filter="fade">
                                      <p:cBhvr>
                                        <p:cTn id="13" dur="500"/>
                                        <p:tgtEl>
                                          <p:spTgt spid="205830">
                                            <p:bg/>
                                          </p:spTgt>
                                        </p:tgtEl>
                                      </p:cBhvr>
                                    </p:animEffect>
                                    <p:anim calcmode="lin" valueType="num">
                                      <p:cBhvr>
                                        <p:cTn id="14" dur="500" fill="hold"/>
                                        <p:tgtEl>
                                          <p:spTgt spid="205830">
                                            <p:bg/>
                                          </p:spTgt>
                                        </p:tgtEl>
                                        <p:attrNameLst>
                                          <p:attrName>ppt_x</p:attrName>
                                        </p:attrNameLst>
                                      </p:cBhvr>
                                      <p:tavLst>
                                        <p:tav tm="0">
                                          <p:val>
                                            <p:strVal val="#ppt_x"/>
                                          </p:val>
                                        </p:tav>
                                        <p:tav tm="100000">
                                          <p:val>
                                            <p:strVal val="#ppt_x"/>
                                          </p:val>
                                        </p:tav>
                                      </p:tavLst>
                                    </p:anim>
                                    <p:anim calcmode="lin" valueType="num">
                                      <p:cBhvr>
                                        <p:cTn id="15" dur="500" fill="hold"/>
                                        <p:tgtEl>
                                          <p:spTgt spid="205830">
                                            <p:bg/>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205827">
                                            <p:txEl>
                                              <p:pRg st="0" end="0"/>
                                            </p:txEl>
                                          </p:spTgt>
                                        </p:tgtEl>
                                        <p:attrNameLst>
                                          <p:attrName>style.visibility</p:attrName>
                                        </p:attrNameLst>
                                      </p:cBhvr>
                                      <p:to>
                                        <p:strVal val="visible"/>
                                      </p:to>
                                    </p:set>
                                    <p:animEffect transition="in" filter="fade">
                                      <p:cBhvr>
                                        <p:cTn id="19" dur="500"/>
                                        <p:tgtEl>
                                          <p:spTgt spid="205827">
                                            <p:txEl>
                                              <p:pRg st="0" end="0"/>
                                            </p:txEl>
                                          </p:spTgt>
                                        </p:tgtEl>
                                      </p:cBhvr>
                                    </p:animEffect>
                                    <p:anim calcmode="lin" valueType="num">
                                      <p:cBhvr>
                                        <p:cTn id="20" dur="500" fill="hold"/>
                                        <p:tgtEl>
                                          <p:spTgt spid="205827">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058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5831"/>
                                        </p:tgtEl>
                                        <p:attrNameLst>
                                          <p:attrName>style.visibility</p:attrName>
                                        </p:attrNameLst>
                                      </p:cBhvr>
                                      <p:to>
                                        <p:strVal val="visible"/>
                                      </p:to>
                                    </p:set>
                                    <p:animEffect transition="in" filter="fade">
                                      <p:cBhvr>
                                        <p:cTn id="26" dur="2000"/>
                                        <p:tgtEl>
                                          <p:spTgt spid="205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05827" grpId="0" build="p"/>
      <p:bldP spid="205830" grpId="0" build="p"/>
      <p:bldP spid="20583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p:txBody>
          <a:bodyPr/>
          <a:lstStyle/>
          <a:p>
            <a:pPr eaLnBrk="1" hangingPunct="1">
              <a:defRPr/>
            </a:pPr>
            <a:r>
              <a:rPr lang="de-DE" smtClean="0"/>
              <a:t>Greenpeace-Szenario</a:t>
            </a:r>
          </a:p>
        </p:txBody>
      </p:sp>
      <p:graphicFrame>
        <p:nvGraphicFramePr>
          <p:cNvPr id="207076" name="Group 228"/>
          <p:cNvGraphicFramePr>
            <a:graphicFrameLocks noGrp="1"/>
          </p:cNvGraphicFramePr>
          <p:nvPr>
            <p:ph idx="1"/>
          </p:nvPr>
        </p:nvGraphicFramePr>
        <p:xfrm>
          <a:off x="301625" y="1600200"/>
          <a:ext cx="8537575" cy="5211763"/>
        </p:xfrm>
        <a:graphic>
          <a:graphicData uri="http://schemas.openxmlformats.org/drawingml/2006/table">
            <a:tbl>
              <a:tblPr/>
              <a:tblGrid>
                <a:gridCol w="2541588">
                  <a:extLst>
                    <a:ext uri="{9D8B030D-6E8A-4147-A177-3AD203B41FA5}">
                      <a16:colId xmlns:a16="http://schemas.microsoft.com/office/drawing/2014/main" val="20000"/>
                    </a:ext>
                  </a:extLst>
                </a:gridCol>
                <a:gridCol w="1998662">
                  <a:extLst>
                    <a:ext uri="{9D8B030D-6E8A-4147-A177-3AD203B41FA5}">
                      <a16:colId xmlns:a16="http://schemas.microsoft.com/office/drawing/2014/main" val="20001"/>
                    </a:ext>
                  </a:extLst>
                </a:gridCol>
                <a:gridCol w="1998663">
                  <a:extLst>
                    <a:ext uri="{9D8B030D-6E8A-4147-A177-3AD203B41FA5}">
                      <a16:colId xmlns:a16="http://schemas.microsoft.com/office/drawing/2014/main" val="20002"/>
                    </a:ext>
                  </a:extLst>
                </a:gridCol>
                <a:gridCol w="1998662">
                  <a:extLst>
                    <a:ext uri="{9D8B030D-6E8A-4147-A177-3AD203B41FA5}">
                      <a16:colId xmlns:a16="http://schemas.microsoft.com/office/drawing/2014/main" val="20003"/>
                    </a:ext>
                  </a:extLst>
                </a:gridCol>
              </a:tblGrid>
              <a:tr h="518128">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charset="0"/>
                        </a:rPr>
                        <a:t>Primärenergieverbrauch im Greenpeace-Szenario</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962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charset="0"/>
                        </a:rPr>
                        <a:t>[EJ </a:t>
                      </a: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charset="0"/>
                          <a:sym typeface="Symbol" pitchFamily="18" charset="2"/>
                        </a:rPr>
                        <a:t></a:t>
                      </a: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charset="0"/>
                        </a:rPr>
                        <a:t> 24 Mio t Erdöl]</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charset="0"/>
                        </a:rPr>
                        <a:t>ist 2003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charset="0"/>
                        </a:rPr>
                        <a:t>IEA 2050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charset="0"/>
                        </a:rPr>
                        <a:t>Grnp. 2050</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Kohle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108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203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32</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Erdöl</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147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284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87</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Erdgas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93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189</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800" b="0" i="0" u="none" strike="noStrike" cap="none" normalizeH="0" baseline="0" smtClean="0">
                          <a:ln>
                            <a:noFill/>
                          </a:ln>
                          <a:solidFill>
                            <a:schemeClr val="tx1"/>
                          </a:solidFill>
                          <a:effectLst>
                            <a:outerShdw blurRad="38100" dist="38100" dir="2700000" algn="tl">
                              <a:srgbClr val="000000"/>
                            </a:outerShdw>
                          </a:effectLst>
                          <a:latin typeface="Tahoma" charset="0"/>
                        </a:rPr>
                        <a:t>93</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de-DE" sz="2000" b="1" i="0" u="none" strike="noStrike" cap="none" normalizeH="0" baseline="0" smtClean="0">
                          <a:ln>
                            <a:noFill/>
                          </a:ln>
                          <a:solidFill>
                            <a:srgbClr val="FFFF99"/>
                          </a:solidFill>
                          <a:effectLst>
                            <a:outerShdw blurRad="38100" dist="38100" dir="2700000" algn="tl">
                              <a:srgbClr val="000000"/>
                            </a:outerShdw>
                          </a:effectLst>
                          <a:latin typeface="Tahoma" charset="0"/>
                          <a:sym typeface="Symbol" pitchFamily="18" charset="2"/>
                        </a:rPr>
                        <a:t> fossil</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336699">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1" i="0" u="none" strike="noStrike" cap="none" normalizeH="0" baseline="0" smtClean="0">
                          <a:ln>
                            <a:noFill/>
                          </a:ln>
                          <a:solidFill>
                            <a:srgbClr val="FFFF99"/>
                          </a:solidFill>
                          <a:effectLst>
                            <a:outerShdw blurRad="38100" dist="38100" dir="2700000" algn="tl">
                              <a:srgbClr val="000000"/>
                            </a:outerShdw>
                          </a:effectLst>
                          <a:latin typeface="Tahoma" charset="0"/>
                        </a:rPr>
                        <a:t>348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336699">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1" i="0" u="none" strike="noStrike" cap="none" normalizeH="0" baseline="0" smtClean="0">
                          <a:ln>
                            <a:noFill/>
                          </a:ln>
                          <a:solidFill>
                            <a:srgbClr val="FFFF99"/>
                          </a:solidFill>
                          <a:effectLst>
                            <a:outerShdw blurRad="38100" dist="38100" dir="2700000" algn="tl">
                              <a:srgbClr val="000000"/>
                            </a:outerShdw>
                          </a:effectLst>
                          <a:latin typeface="Tahoma" charset="0"/>
                        </a:rPr>
                        <a:t>676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336699">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1" i="0" u="none" strike="noStrike" cap="none" normalizeH="0" baseline="0" smtClean="0">
                          <a:ln>
                            <a:noFill/>
                          </a:ln>
                          <a:solidFill>
                            <a:srgbClr val="FFFF99"/>
                          </a:solidFill>
                          <a:effectLst>
                            <a:outerShdw blurRad="38100" dist="38100" dir="2700000" algn="tl">
                              <a:srgbClr val="000000"/>
                            </a:outerShdw>
                          </a:effectLst>
                          <a:latin typeface="Tahoma" charset="0"/>
                        </a:rPr>
                        <a:t>212</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336699">
                        <a:alpha val="50000"/>
                      </a:srgbClr>
                    </a:solidFill>
                  </a:tcPr>
                </a:tc>
                <a:extLst>
                  <a:ext uri="{0D108BD9-81ED-4DB2-BD59-A6C34878D82A}">
                    <a16:rowId xmlns:a16="http://schemas.microsoft.com/office/drawing/2014/main" val="10005"/>
                  </a:ext>
                </a:extLst>
              </a:tr>
              <a:tr h="3352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rgbClr val="FF6600"/>
                          </a:solidFill>
                          <a:effectLst>
                            <a:outerShdw blurRad="38100" dist="38100" dir="2700000" algn="tl">
                              <a:srgbClr val="000000"/>
                            </a:outerShdw>
                          </a:effectLst>
                          <a:latin typeface="Tahoma" charset="0"/>
                        </a:rPr>
                        <a:t>Kernkraft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rgbClr val="FF6600"/>
                          </a:solidFill>
                          <a:effectLst>
                            <a:outerShdw blurRad="38100" dist="38100" dir="2700000" algn="tl">
                              <a:srgbClr val="000000"/>
                            </a:outerShdw>
                          </a:effectLst>
                          <a:latin typeface="Tahoma" charset="0"/>
                        </a:rPr>
                        <a:t>29</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rgbClr val="FF6600"/>
                          </a:solidFill>
                          <a:effectLst>
                            <a:outerShdw blurRad="38100" dist="38100" dir="2700000" algn="tl">
                              <a:srgbClr val="000000"/>
                            </a:outerShdw>
                          </a:effectLst>
                          <a:latin typeface="Tahoma" charset="0"/>
                        </a:rPr>
                        <a:t>30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rgbClr val="FF6600"/>
                          </a:solidFill>
                          <a:effectLst>
                            <a:outerShdw blurRad="38100" dist="38100" dir="2700000" algn="tl">
                              <a:srgbClr val="000000"/>
                            </a:outerShdw>
                          </a:effectLst>
                          <a:latin typeface="Tahoma" charset="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Wasser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10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18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17</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Wind</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&lt;1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26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2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Solar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&lt;1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42</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2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Biomasse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47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73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105</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Geothermie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1600" b="0" i="0" u="none" strike="noStrike" cap="none" normalizeH="0" baseline="0" smtClean="0">
                          <a:ln>
                            <a:noFill/>
                          </a:ln>
                          <a:solidFill>
                            <a:schemeClr val="tx1"/>
                          </a:solidFill>
                          <a:effectLst>
                            <a:outerShdw blurRad="38100" dist="38100" dir="2700000" algn="tl">
                              <a:srgbClr val="000000"/>
                            </a:outerShdw>
                          </a:effectLst>
                          <a:latin typeface="Tahoma" charset="0"/>
                        </a:rPr>
                        <a:t>20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62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1" i="0" u="none" strike="noStrike" cap="none" normalizeH="0" baseline="0" smtClean="0">
                          <a:ln>
                            <a:noFill/>
                          </a:ln>
                          <a:solidFill>
                            <a:srgbClr val="FFFF99"/>
                          </a:solidFill>
                          <a:effectLst>
                            <a:outerShdw blurRad="38100" dist="38100" dir="2700000" algn="tl">
                              <a:srgbClr val="000000"/>
                            </a:outerShdw>
                          </a:effectLst>
                          <a:latin typeface="Tahoma" charset="0"/>
                          <a:sym typeface="Symbol" pitchFamily="18" charset="2"/>
                        </a:rPr>
                        <a:t> erneuerbar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1" i="0" u="none" strike="noStrike" cap="none" normalizeH="0" baseline="0" smtClean="0">
                          <a:ln>
                            <a:noFill/>
                          </a:ln>
                          <a:solidFill>
                            <a:srgbClr val="FFFF99"/>
                          </a:solidFill>
                          <a:effectLst>
                            <a:outerShdw blurRad="38100" dist="38100" dir="2700000" algn="tl">
                              <a:srgbClr val="000000"/>
                            </a:outerShdw>
                          </a:effectLst>
                          <a:latin typeface="Tahoma" charset="0"/>
                        </a:rPr>
                        <a:t>58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1" i="0" u="none" strike="noStrike" cap="none" normalizeH="0" baseline="0" smtClean="0">
                          <a:ln>
                            <a:noFill/>
                          </a:ln>
                          <a:solidFill>
                            <a:srgbClr val="FFFF99"/>
                          </a:solidFill>
                          <a:effectLst>
                            <a:outerShdw blurRad="38100" dist="38100" dir="2700000" algn="tl">
                              <a:srgbClr val="000000"/>
                            </a:outerShdw>
                          </a:effectLst>
                          <a:latin typeface="Tahoma" charset="0"/>
                        </a:rPr>
                        <a:t>102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1" i="0" u="none" strike="noStrike" cap="none" normalizeH="0" baseline="0" smtClean="0">
                          <a:ln>
                            <a:noFill/>
                          </a:ln>
                          <a:solidFill>
                            <a:srgbClr val="FFFF99"/>
                          </a:solidFill>
                          <a:effectLst>
                            <a:outerShdw blurRad="38100" dist="38100" dir="2700000" algn="tl">
                              <a:srgbClr val="000000"/>
                            </a:outerShdw>
                          </a:effectLst>
                          <a:latin typeface="Tahoma" charset="0"/>
                        </a:rPr>
                        <a:t>210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alpha val="50000"/>
                      </a:srgbClr>
                    </a:solidFill>
                  </a:tcPr>
                </a:tc>
                <a:extLst>
                  <a:ext uri="{0D108BD9-81ED-4DB2-BD59-A6C34878D82A}">
                    <a16:rowId xmlns:a16="http://schemas.microsoft.com/office/drawing/2014/main" val="10012"/>
                  </a:ext>
                </a:extLst>
              </a:tr>
              <a:tr h="3962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1" i="0" u="none" strike="noStrike" cap="none" normalizeH="0" baseline="0" smtClean="0">
                          <a:ln>
                            <a:noFill/>
                          </a:ln>
                          <a:solidFill>
                            <a:srgbClr val="FF6600"/>
                          </a:solidFill>
                          <a:effectLst>
                            <a:outerShdw blurRad="38100" dist="38100" dir="2700000" algn="tl">
                              <a:srgbClr val="000000"/>
                            </a:outerShdw>
                          </a:effectLst>
                          <a:latin typeface="Tahoma" charset="0"/>
                          <a:sym typeface="Symbol" pitchFamily="18" charset="2"/>
                        </a:rPr>
                        <a:t> gesamt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1" i="0" u="none" strike="noStrike" cap="none" normalizeH="0" baseline="0" smtClean="0">
                          <a:ln>
                            <a:noFill/>
                          </a:ln>
                          <a:solidFill>
                            <a:srgbClr val="FF6600"/>
                          </a:solidFill>
                          <a:effectLst>
                            <a:outerShdw blurRad="38100" dist="38100" dir="2700000" algn="tl">
                              <a:srgbClr val="000000"/>
                            </a:outerShdw>
                          </a:effectLst>
                          <a:latin typeface="Tahoma" charset="0"/>
                        </a:rPr>
                        <a:t>435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1" i="0" u="none" strike="noStrike" cap="none" normalizeH="0" baseline="0" smtClean="0">
                          <a:ln>
                            <a:noFill/>
                          </a:ln>
                          <a:solidFill>
                            <a:srgbClr val="FF6600"/>
                          </a:solidFill>
                          <a:effectLst>
                            <a:outerShdw blurRad="38100" dist="38100" dir="2700000" algn="tl">
                              <a:srgbClr val="000000"/>
                            </a:outerShdw>
                          </a:effectLst>
                          <a:latin typeface="Tahoma" charset="0"/>
                        </a:rPr>
                        <a:t>808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000" b="1" i="0" u="none" strike="noStrike" cap="none" normalizeH="0" baseline="0" smtClean="0">
                          <a:ln>
                            <a:noFill/>
                          </a:ln>
                          <a:solidFill>
                            <a:srgbClr val="FF6600"/>
                          </a:solidFill>
                          <a:effectLst>
                            <a:outerShdw blurRad="38100" dist="38100" dir="2700000" algn="tl">
                              <a:srgbClr val="000000"/>
                            </a:outerShdw>
                          </a:effectLst>
                          <a:latin typeface="Tahoma" charset="0"/>
                        </a:rPr>
                        <a:t>422</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3"/>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6850"/>
                                        </p:tgtEl>
                                        <p:attrNameLst>
                                          <p:attrName>style.visibility</p:attrName>
                                        </p:attrNameLst>
                                      </p:cBhvr>
                                      <p:to>
                                        <p:strVal val="visible"/>
                                      </p:to>
                                    </p:set>
                                    <p:anim calcmode="lin" valueType="num">
                                      <p:cBhvr>
                                        <p:cTn id="7" dur="1000" fill="hold"/>
                                        <p:tgtEl>
                                          <p:spTgt spid="206850"/>
                                        </p:tgtEl>
                                        <p:attrNameLst>
                                          <p:attrName>ppt_x</p:attrName>
                                        </p:attrNameLst>
                                      </p:cBhvr>
                                      <p:tavLst>
                                        <p:tav tm="0">
                                          <p:val>
                                            <p:strVal val="#ppt_x-.2"/>
                                          </p:val>
                                        </p:tav>
                                        <p:tav tm="100000">
                                          <p:val>
                                            <p:strVal val="#ppt_x"/>
                                          </p:val>
                                        </p:tav>
                                      </p:tavLst>
                                    </p:anim>
                                    <p:anim calcmode="lin" valueType="num">
                                      <p:cBhvr>
                                        <p:cTn id="8" dur="1000" fill="hold"/>
                                        <p:tgtEl>
                                          <p:spTgt spid="2068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6850"/>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7076"/>
                                        </p:tgtEl>
                                        <p:attrNameLst>
                                          <p:attrName>style.visibility</p:attrName>
                                        </p:attrNameLst>
                                      </p:cBhvr>
                                      <p:to>
                                        <p:strVal val="visible"/>
                                      </p:to>
                                    </p:set>
                                    <p:animEffect transition="in" filter="fade">
                                      <p:cBhvr>
                                        <p:cTn id="13" dur="2000"/>
                                        <p:tgtEl>
                                          <p:spTgt spid="207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Rot="1" noChangeArrowheads="1"/>
          </p:cNvSpPr>
          <p:nvPr>
            <p:ph type="title"/>
          </p:nvPr>
        </p:nvSpPr>
        <p:spPr/>
        <p:txBody>
          <a:bodyPr/>
          <a:lstStyle/>
          <a:p>
            <a:pPr eaLnBrk="1" hangingPunct="1">
              <a:defRPr/>
            </a:pPr>
            <a:r>
              <a:rPr lang="de-DE" smtClean="0"/>
              <a:t>Greenpeace-Szenario</a:t>
            </a:r>
          </a:p>
        </p:txBody>
      </p:sp>
      <p:pic>
        <p:nvPicPr>
          <p:cNvPr id="277511" name="Picture 7" descr="greenpeaceszenario"/>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49413"/>
            <a:ext cx="9144000" cy="5208587"/>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7511">
                                            <p:bg/>
                                          </p:spTgt>
                                        </p:tgtEl>
                                        <p:attrNameLst>
                                          <p:attrName>style.visibility</p:attrName>
                                        </p:attrNameLst>
                                      </p:cBhvr>
                                      <p:to>
                                        <p:strVal val="visible"/>
                                      </p:to>
                                    </p:set>
                                    <p:animEffect transition="in" filter="fade">
                                      <p:cBhvr>
                                        <p:cTn id="7" dur="2000"/>
                                        <p:tgtEl>
                                          <p:spTgt spid="27751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defRPr/>
            </a:pPr>
            <a:r>
              <a:rPr lang="de-DE" smtClean="0"/>
              <a:t>Momentaufnahme</a:t>
            </a:r>
          </a:p>
        </p:txBody>
      </p:sp>
      <p:sp>
        <p:nvSpPr>
          <p:cNvPr id="84995" name="Rectangle 3"/>
          <p:cNvSpPr>
            <a:spLocks noGrp="1" noRot="1" noChangeArrowheads="1"/>
          </p:cNvSpPr>
          <p:nvPr>
            <p:ph type="body" sz="half" idx="1"/>
          </p:nvPr>
        </p:nvSpPr>
        <p:spPr>
          <a:xfrm>
            <a:off x="301625" y="1600200"/>
            <a:ext cx="4194175" cy="5068888"/>
          </a:xfrm>
        </p:spPr>
        <p:txBody>
          <a:bodyPr/>
          <a:lstStyle/>
          <a:p>
            <a:pPr eaLnBrk="1" hangingPunct="1">
              <a:buFont typeface="Arial" charset="0"/>
              <a:buChar char="►"/>
              <a:defRPr/>
            </a:pPr>
            <a:r>
              <a:rPr lang="de-DE" sz="2400" smtClean="0"/>
              <a:t>Klimakonferenz in Bali im Dezember 2007:</a:t>
            </a:r>
            <a:br>
              <a:rPr lang="de-DE" sz="2400" smtClean="0"/>
            </a:br>
            <a:r>
              <a:rPr lang="de-DE" sz="2400" smtClean="0"/>
              <a:t>„Der Bali-Fahrplan ist ein Fahrplan in alle Richtungen.“ [W. Bello – Beobachter der Konferenz – www.focusweb.org]</a:t>
            </a:r>
          </a:p>
          <a:p>
            <a:pPr eaLnBrk="1" hangingPunct="1">
              <a:buFont typeface="Arial" charset="0"/>
              <a:buChar char="►"/>
              <a:defRPr/>
            </a:pPr>
            <a:r>
              <a:rPr lang="de-DE" sz="2400" smtClean="0"/>
              <a:t>Grund für diese Wertung: es gab keine konkreten Zielvereinbarungen</a:t>
            </a:r>
          </a:p>
          <a:p>
            <a:pPr eaLnBrk="1" hangingPunct="1">
              <a:buFont typeface="Arial" charset="0"/>
              <a:buChar char="►"/>
              <a:defRPr/>
            </a:pPr>
            <a:r>
              <a:rPr lang="de-DE" sz="2400" smtClean="0"/>
              <a:t>Eine Chance wurde vertan.</a:t>
            </a:r>
          </a:p>
          <a:p>
            <a:pPr eaLnBrk="1" hangingPunct="1">
              <a:buFont typeface="Arial" charset="0"/>
              <a:buChar char="►"/>
              <a:defRPr/>
            </a:pPr>
            <a:r>
              <a:rPr lang="de-DE" sz="2400" smtClean="0"/>
              <a:t>Es ist 5 nach 12.</a:t>
            </a:r>
          </a:p>
        </p:txBody>
      </p:sp>
      <p:pic>
        <p:nvPicPr>
          <p:cNvPr id="84999" name="Picture 7" descr="5nach120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6825" y="1773238"/>
            <a:ext cx="3671888" cy="4498975"/>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1000" fill="hold"/>
                                        <p:tgtEl>
                                          <p:spTgt spid="84994"/>
                                        </p:tgtEl>
                                        <p:attrNameLst>
                                          <p:attrName>ppt_x</p:attrName>
                                        </p:attrNameLst>
                                      </p:cBhvr>
                                      <p:tavLst>
                                        <p:tav tm="0">
                                          <p:val>
                                            <p:strVal val="#ppt_x-.2"/>
                                          </p:val>
                                        </p:tav>
                                        <p:tav tm="100000">
                                          <p:val>
                                            <p:strVal val="#ppt_x"/>
                                          </p:val>
                                        </p:tav>
                                      </p:tavLst>
                                    </p:anim>
                                    <p:anim calcmode="lin" valueType="num">
                                      <p:cBhvr>
                                        <p:cTn id="8" dur="1000" fill="hold"/>
                                        <p:tgtEl>
                                          <p:spTgt spid="849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4994"/>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Effect transition="in" filter="fade">
                                      <p:cBhvr>
                                        <p:cTn id="13" dur="500"/>
                                        <p:tgtEl>
                                          <p:spTgt spid="84995">
                                            <p:txEl>
                                              <p:pRg st="0" end="0"/>
                                            </p:txEl>
                                          </p:spTgt>
                                        </p:tgtEl>
                                      </p:cBhvr>
                                    </p:animEffect>
                                    <p:anim calcmode="lin" valueType="num">
                                      <p:cBhvr>
                                        <p:cTn id="14"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49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84995">
                                            <p:txEl>
                                              <p:pRg st="1" end="1"/>
                                            </p:txEl>
                                          </p:spTgt>
                                        </p:tgtEl>
                                        <p:attrNameLst>
                                          <p:attrName>style.visibility</p:attrName>
                                        </p:attrNameLst>
                                      </p:cBhvr>
                                      <p:to>
                                        <p:strVal val="visible"/>
                                      </p:to>
                                    </p:set>
                                    <p:animEffect transition="in" filter="fade">
                                      <p:cBhvr>
                                        <p:cTn id="20" dur="500"/>
                                        <p:tgtEl>
                                          <p:spTgt spid="84995">
                                            <p:txEl>
                                              <p:pRg st="1" end="1"/>
                                            </p:txEl>
                                          </p:spTgt>
                                        </p:tgtEl>
                                      </p:cBhvr>
                                    </p:animEffect>
                                    <p:anim calcmode="lin" valueType="num">
                                      <p:cBhvr>
                                        <p:cTn id="21"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849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4999"/>
                                        </p:tgtEl>
                                        <p:attrNameLst>
                                          <p:attrName>style.visibility</p:attrName>
                                        </p:attrNameLst>
                                      </p:cBhvr>
                                      <p:to>
                                        <p:strVal val="visible"/>
                                      </p:to>
                                    </p:set>
                                    <p:animEffect transition="in" filter="fade">
                                      <p:cBhvr>
                                        <p:cTn id="27" dur="2000"/>
                                        <p:tgtEl>
                                          <p:spTgt spid="84999"/>
                                        </p:tgtEl>
                                      </p:cBhvr>
                                    </p:animEffect>
                                  </p:childTnLst>
                                </p:cTn>
                              </p:par>
                              <p:par>
                                <p:cTn id="28" presetID="44" presetClass="entr" presetSubtype="0" fill="hold" grpId="0" nodeType="withEffect">
                                  <p:stCondLst>
                                    <p:cond delay="0"/>
                                  </p:stCondLst>
                                  <p:childTnLst>
                                    <p:set>
                                      <p:cBhvr>
                                        <p:cTn id="29" dur="1" fill="hold">
                                          <p:stCondLst>
                                            <p:cond delay="0"/>
                                          </p:stCondLst>
                                        </p:cTn>
                                        <p:tgtEl>
                                          <p:spTgt spid="84995">
                                            <p:txEl>
                                              <p:pRg st="2" end="2"/>
                                            </p:txEl>
                                          </p:spTgt>
                                        </p:tgtEl>
                                        <p:attrNameLst>
                                          <p:attrName>style.visibility</p:attrName>
                                        </p:attrNameLst>
                                      </p:cBhvr>
                                      <p:to>
                                        <p:strVal val="visible"/>
                                      </p:to>
                                    </p:set>
                                    <p:animEffect transition="in" filter="fade">
                                      <p:cBhvr>
                                        <p:cTn id="30" dur="500"/>
                                        <p:tgtEl>
                                          <p:spTgt spid="84995">
                                            <p:txEl>
                                              <p:pRg st="2" end="2"/>
                                            </p:txEl>
                                          </p:spTgt>
                                        </p:tgtEl>
                                      </p:cBhvr>
                                    </p:animEffect>
                                    <p:anim calcmode="lin" valueType="num">
                                      <p:cBhvr>
                                        <p:cTn id="31"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849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4" presetClass="entr" presetSubtype="0" fill="hold" grpId="0" nodeType="clickEffect">
                                  <p:stCondLst>
                                    <p:cond delay="0"/>
                                  </p:stCondLst>
                                  <p:childTnLst>
                                    <p:set>
                                      <p:cBhvr>
                                        <p:cTn id="36" dur="1" fill="hold">
                                          <p:stCondLst>
                                            <p:cond delay="0"/>
                                          </p:stCondLst>
                                        </p:cTn>
                                        <p:tgtEl>
                                          <p:spTgt spid="84995">
                                            <p:txEl>
                                              <p:pRg st="3" end="3"/>
                                            </p:txEl>
                                          </p:spTgt>
                                        </p:tgtEl>
                                        <p:attrNameLst>
                                          <p:attrName>style.visibility</p:attrName>
                                        </p:attrNameLst>
                                      </p:cBhvr>
                                      <p:to>
                                        <p:strVal val="visible"/>
                                      </p:to>
                                    </p:set>
                                    <p:animEffect transition="in" filter="fade">
                                      <p:cBhvr>
                                        <p:cTn id="37" dur="500"/>
                                        <p:tgtEl>
                                          <p:spTgt spid="84995">
                                            <p:txEl>
                                              <p:pRg st="3" end="3"/>
                                            </p:txEl>
                                          </p:spTgt>
                                        </p:tgtEl>
                                      </p:cBhvr>
                                    </p:animEffect>
                                    <p:anim calcmode="lin" valueType="num">
                                      <p:cBhvr>
                                        <p:cTn id="38" dur="5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8499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p:txBody>
          <a:bodyPr/>
          <a:lstStyle/>
          <a:p>
            <a:pPr eaLnBrk="1" hangingPunct="1">
              <a:defRPr/>
            </a:pPr>
            <a:r>
              <a:rPr lang="de-DE" smtClean="0"/>
              <a:t>Energiewirtschaft</a:t>
            </a:r>
          </a:p>
        </p:txBody>
      </p:sp>
      <p:sp>
        <p:nvSpPr>
          <p:cNvPr id="209923" name="Rectangle 3"/>
          <p:cNvSpPr>
            <a:spLocks noGrp="1" noRot="1" noChangeArrowheads="1"/>
          </p:cNvSpPr>
          <p:nvPr>
            <p:ph type="body" idx="1"/>
          </p:nvPr>
        </p:nvSpPr>
        <p:spPr>
          <a:xfrm>
            <a:off x="0" y="1600200"/>
            <a:ext cx="9144000" cy="5257800"/>
          </a:xfrm>
        </p:spPr>
        <p:txBody>
          <a:bodyPr/>
          <a:lstStyle/>
          <a:p>
            <a:pPr eaLnBrk="1" hangingPunct="1">
              <a:buFont typeface="Arial" charset="0"/>
              <a:buChar char="►"/>
              <a:defRPr/>
            </a:pPr>
            <a:r>
              <a:rPr lang="de-DE" sz="2800" smtClean="0"/>
              <a:t>WEC – World Energy Council (Weltenergierat)</a:t>
            </a:r>
          </a:p>
          <a:p>
            <a:pPr lvl="1" eaLnBrk="1" hangingPunct="1">
              <a:defRPr/>
            </a:pPr>
            <a:r>
              <a:rPr lang="de-DE" sz="2400" smtClean="0"/>
              <a:t>1923 gegründet als Zusammenschluss von Unternehmen der Energiewirtschaft</a:t>
            </a:r>
          </a:p>
          <a:p>
            <a:pPr lvl="1" eaLnBrk="1" hangingPunct="1">
              <a:defRPr/>
            </a:pPr>
            <a:r>
              <a:rPr lang="de-DE" sz="2400" smtClean="0"/>
              <a:t>Besteht aus nationalen Filialverbänden (z. Z. ~90)</a:t>
            </a:r>
          </a:p>
          <a:p>
            <a:pPr lvl="1" eaLnBrk="1" hangingPunct="1">
              <a:defRPr/>
            </a:pPr>
            <a:r>
              <a:rPr lang="de-DE" sz="2400" smtClean="0"/>
              <a:t>Alle drei Jahre Kongresse zur Meinungsbildung (zuletzt Nov. 2007 in Rom)</a:t>
            </a:r>
          </a:p>
          <a:p>
            <a:pPr lvl="1" eaLnBrk="1" hangingPunct="1">
              <a:defRPr/>
            </a:pPr>
            <a:r>
              <a:rPr lang="de-DE" sz="2400" smtClean="0"/>
              <a:t>In Deutschland 50 Mitglieder [www.weltenergierat.de]</a:t>
            </a:r>
          </a:p>
          <a:p>
            <a:pPr lvl="2" eaLnBrk="1" hangingPunct="1">
              <a:buFont typeface="Arial" charset="0"/>
              <a:buChar char="►"/>
              <a:defRPr/>
            </a:pPr>
            <a:r>
              <a:rPr lang="de-DE" sz="2000" smtClean="0"/>
              <a:t>Alle führenden Stromkonzerne Deutschlands</a:t>
            </a:r>
          </a:p>
          <a:p>
            <a:pPr lvl="2" eaLnBrk="1" hangingPunct="1">
              <a:buFont typeface="Arial" charset="0"/>
              <a:buChar char="►"/>
              <a:defRPr/>
            </a:pPr>
            <a:r>
              <a:rPr lang="de-DE" sz="2000" smtClean="0"/>
              <a:t>15 Verbände (Erzeuger und Großverbraucherverbände)</a:t>
            </a:r>
          </a:p>
          <a:p>
            <a:pPr lvl="2" eaLnBrk="1" hangingPunct="1">
              <a:buFont typeface="Arial" charset="0"/>
              <a:buChar char="►"/>
              <a:defRPr/>
            </a:pPr>
            <a:r>
              <a:rPr lang="de-DE" sz="2000" smtClean="0"/>
              <a:t>Forschungszentren (Jülich), Anlagenhersteller (Siemens, Voith, Babcock-Borsig)</a:t>
            </a:r>
          </a:p>
          <a:p>
            <a:pPr lvl="2" eaLnBrk="1" hangingPunct="1">
              <a:buFont typeface="Arial" charset="0"/>
              <a:buChar char="►"/>
              <a:defRPr/>
            </a:pPr>
            <a:r>
              <a:rPr lang="de-DE" sz="2000" smtClean="0"/>
              <a:t>Verlage für Energiepublikationen sowie TÜV Rheinland (zuständig für die Überwachung der KKW)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9922"/>
                                        </p:tgtEl>
                                        <p:attrNameLst>
                                          <p:attrName>style.visibility</p:attrName>
                                        </p:attrNameLst>
                                      </p:cBhvr>
                                      <p:to>
                                        <p:strVal val="visible"/>
                                      </p:to>
                                    </p:set>
                                    <p:anim calcmode="lin" valueType="num">
                                      <p:cBhvr>
                                        <p:cTn id="7" dur="1000" fill="hold"/>
                                        <p:tgtEl>
                                          <p:spTgt spid="209922"/>
                                        </p:tgtEl>
                                        <p:attrNameLst>
                                          <p:attrName>ppt_x</p:attrName>
                                        </p:attrNameLst>
                                      </p:cBhvr>
                                      <p:tavLst>
                                        <p:tav tm="0">
                                          <p:val>
                                            <p:strVal val="#ppt_x-.2"/>
                                          </p:val>
                                        </p:tav>
                                        <p:tav tm="100000">
                                          <p:val>
                                            <p:strVal val="#ppt_x"/>
                                          </p:val>
                                        </p:tav>
                                      </p:tavLst>
                                    </p:anim>
                                    <p:anim calcmode="lin" valueType="num">
                                      <p:cBhvr>
                                        <p:cTn id="8" dur="1000" fill="hold"/>
                                        <p:tgtEl>
                                          <p:spTgt spid="2099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9922"/>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09923">
                                            <p:txEl>
                                              <p:pRg st="0" end="0"/>
                                            </p:txEl>
                                          </p:spTgt>
                                        </p:tgtEl>
                                        <p:attrNameLst>
                                          <p:attrName>style.visibility</p:attrName>
                                        </p:attrNameLst>
                                      </p:cBhvr>
                                      <p:to>
                                        <p:strVal val="visible"/>
                                      </p:to>
                                    </p:set>
                                    <p:animEffect transition="in" filter="fade">
                                      <p:cBhvr>
                                        <p:cTn id="13" dur="500"/>
                                        <p:tgtEl>
                                          <p:spTgt spid="209923">
                                            <p:txEl>
                                              <p:pRg st="0" end="0"/>
                                            </p:txEl>
                                          </p:spTgt>
                                        </p:tgtEl>
                                      </p:cBhvr>
                                    </p:animEffect>
                                    <p:anim calcmode="lin" valueType="num">
                                      <p:cBhvr>
                                        <p:cTn id="14" dur="500" fill="hold"/>
                                        <p:tgtEl>
                                          <p:spTgt spid="20992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099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209923">
                                            <p:txEl>
                                              <p:pRg st="1" end="1"/>
                                            </p:txEl>
                                          </p:spTgt>
                                        </p:tgtEl>
                                        <p:attrNameLst>
                                          <p:attrName>style.visibility</p:attrName>
                                        </p:attrNameLst>
                                      </p:cBhvr>
                                      <p:to>
                                        <p:strVal val="visible"/>
                                      </p:to>
                                    </p:set>
                                    <p:animEffect transition="in" filter="fade">
                                      <p:cBhvr>
                                        <p:cTn id="20" dur="500"/>
                                        <p:tgtEl>
                                          <p:spTgt spid="209923">
                                            <p:txEl>
                                              <p:pRg st="1" end="1"/>
                                            </p:txEl>
                                          </p:spTgt>
                                        </p:tgtEl>
                                      </p:cBhvr>
                                    </p:animEffect>
                                    <p:anim calcmode="lin" valueType="num">
                                      <p:cBhvr>
                                        <p:cTn id="21" dur="500" fill="hold"/>
                                        <p:tgtEl>
                                          <p:spTgt spid="20992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099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209923">
                                            <p:txEl>
                                              <p:pRg st="2" end="2"/>
                                            </p:txEl>
                                          </p:spTgt>
                                        </p:tgtEl>
                                        <p:attrNameLst>
                                          <p:attrName>style.visibility</p:attrName>
                                        </p:attrNameLst>
                                      </p:cBhvr>
                                      <p:to>
                                        <p:strVal val="visible"/>
                                      </p:to>
                                    </p:set>
                                    <p:animEffect transition="in" filter="fade">
                                      <p:cBhvr>
                                        <p:cTn id="27" dur="500"/>
                                        <p:tgtEl>
                                          <p:spTgt spid="209923">
                                            <p:txEl>
                                              <p:pRg st="2" end="2"/>
                                            </p:txEl>
                                          </p:spTgt>
                                        </p:tgtEl>
                                      </p:cBhvr>
                                    </p:animEffect>
                                    <p:anim calcmode="lin" valueType="num">
                                      <p:cBhvr>
                                        <p:cTn id="28" dur="500" fill="hold"/>
                                        <p:tgtEl>
                                          <p:spTgt spid="20992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0992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209923">
                                            <p:txEl>
                                              <p:pRg st="3" end="3"/>
                                            </p:txEl>
                                          </p:spTgt>
                                        </p:tgtEl>
                                        <p:attrNameLst>
                                          <p:attrName>style.visibility</p:attrName>
                                        </p:attrNameLst>
                                      </p:cBhvr>
                                      <p:to>
                                        <p:strVal val="visible"/>
                                      </p:to>
                                    </p:set>
                                    <p:animEffect transition="in" filter="fade">
                                      <p:cBhvr>
                                        <p:cTn id="34" dur="500"/>
                                        <p:tgtEl>
                                          <p:spTgt spid="209923">
                                            <p:txEl>
                                              <p:pRg st="3" end="3"/>
                                            </p:txEl>
                                          </p:spTgt>
                                        </p:tgtEl>
                                      </p:cBhvr>
                                    </p:animEffect>
                                    <p:anim calcmode="lin" valueType="num">
                                      <p:cBhvr>
                                        <p:cTn id="35" dur="500" fill="hold"/>
                                        <p:tgtEl>
                                          <p:spTgt spid="20992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20992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4" presetClass="entr" presetSubtype="0" fill="hold" grpId="0" nodeType="clickEffect">
                                  <p:stCondLst>
                                    <p:cond delay="0"/>
                                  </p:stCondLst>
                                  <p:childTnLst>
                                    <p:set>
                                      <p:cBhvr>
                                        <p:cTn id="40" dur="1" fill="hold">
                                          <p:stCondLst>
                                            <p:cond delay="0"/>
                                          </p:stCondLst>
                                        </p:cTn>
                                        <p:tgtEl>
                                          <p:spTgt spid="209923">
                                            <p:txEl>
                                              <p:pRg st="4" end="4"/>
                                            </p:txEl>
                                          </p:spTgt>
                                        </p:tgtEl>
                                        <p:attrNameLst>
                                          <p:attrName>style.visibility</p:attrName>
                                        </p:attrNameLst>
                                      </p:cBhvr>
                                      <p:to>
                                        <p:strVal val="visible"/>
                                      </p:to>
                                    </p:set>
                                    <p:animEffect transition="in" filter="fade">
                                      <p:cBhvr>
                                        <p:cTn id="41" dur="500"/>
                                        <p:tgtEl>
                                          <p:spTgt spid="209923">
                                            <p:txEl>
                                              <p:pRg st="4" end="4"/>
                                            </p:txEl>
                                          </p:spTgt>
                                        </p:tgtEl>
                                      </p:cBhvr>
                                    </p:animEffect>
                                    <p:anim calcmode="lin" valueType="num">
                                      <p:cBhvr>
                                        <p:cTn id="42" dur="500" fill="hold"/>
                                        <p:tgtEl>
                                          <p:spTgt spid="209923">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209923">
                                            <p:txEl>
                                              <p:pRg st="4" end="4"/>
                                            </p:txEl>
                                          </p:spTgt>
                                        </p:tgtEl>
                                        <p:attrNameLst>
                                          <p:attrName>ppt_y</p:attrName>
                                        </p:attrNameLst>
                                      </p:cBhvr>
                                      <p:tavLst>
                                        <p:tav tm="0">
                                          <p:val>
                                            <p:strVal val="#ppt_y+.05"/>
                                          </p:val>
                                        </p:tav>
                                        <p:tav tm="100000">
                                          <p:val>
                                            <p:strVal val="#ppt_y"/>
                                          </p:val>
                                        </p:tav>
                                      </p:tavLst>
                                    </p:anim>
                                  </p:childTnLst>
                                </p:cTn>
                              </p:par>
                              <p:par>
                                <p:cTn id="44" presetID="44" presetClass="entr" presetSubtype="0" fill="hold" grpId="0" nodeType="withEffect">
                                  <p:stCondLst>
                                    <p:cond delay="0"/>
                                  </p:stCondLst>
                                  <p:childTnLst>
                                    <p:set>
                                      <p:cBhvr>
                                        <p:cTn id="45" dur="1" fill="hold">
                                          <p:stCondLst>
                                            <p:cond delay="0"/>
                                          </p:stCondLst>
                                        </p:cTn>
                                        <p:tgtEl>
                                          <p:spTgt spid="209923">
                                            <p:txEl>
                                              <p:pRg st="5" end="5"/>
                                            </p:txEl>
                                          </p:spTgt>
                                        </p:tgtEl>
                                        <p:attrNameLst>
                                          <p:attrName>style.visibility</p:attrName>
                                        </p:attrNameLst>
                                      </p:cBhvr>
                                      <p:to>
                                        <p:strVal val="visible"/>
                                      </p:to>
                                    </p:set>
                                    <p:animEffect transition="in" filter="fade">
                                      <p:cBhvr>
                                        <p:cTn id="46" dur="500"/>
                                        <p:tgtEl>
                                          <p:spTgt spid="209923">
                                            <p:txEl>
                                              <p:pRg st="5" end="5"/>
                                            </p:txEl>
                                          </p:spTgt>
                                        </p:tgtEl>
                                      </p:cBhvr>
                                    </p:animEffect>
                                    <p:anim calcmode="lin" valueType="num">
                                      <p:cBhvr>
                                        <p:cTn id="47" dur="500" fill="hold"/>
                                        <p:tgtEl>
                                          <p:spTgt spid="209923">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209923">
                                            <p:txEl>
                                              <p:pRg st="5" end="5"/>
                                            </p:txEl>
                                          </p:spTgt>
                                        </p:tgtEl>
                                        <p:attrNameLst>
                                          <p:attrName>ppt_y</p:attrName>
                                        </p:attrNameLst>
                                      </p:cBhvr>
                                      <p:tavLst>
                                        <p:tav tm="0">
                                          <p:val>
                                            <p:strVal val="#ppt_y+.05"/>
                                          </p:val>
                                        </p:tav>
                                        <p:tav tm="100000">
                                          <p:val>
                                            <p:strVal val="#ppt_y"/>
                                          </p:val>
                                        </p:tav>
                                      </p:tavLst>
                                    </p:anim>
                                  </p:childTnLst>
                                </p:cTn>
                              </p:par>
                              <p:par>
                                <p:cTn id="49" presetID="44" presetClass="entr" presetSubtype="0" fill="hold" grpId="0" nodeType="withEffect">
                                  <p:stCondLst>
                                    <p:cond delay="0"/>
                                  </p:stCondLst>
                                  <p:childTnLst>
                                    <p:set>
                                      <p:cBhvr>
                                        <p:cTn id="50" dur="1" fill="hold">
                                          <p:stCondLst>
                                            <p:cond delay="0"/>
                                          </p:stCondLst>
                                        </p:cTn>
                                        <p:tgtEl>
                                          <p:spTgt spid="209923">
                                            <p:txEl>
                                              <p:pRg st="6" end="6"/>
                                            </p:txEl>
                                          </p:spTgt>
                                        </p:tgtEl>
                                        <p:attrNameLst>
                                          <p:attrName>style.visibility</p:attrName>
                                        </p:attrNameLst>
                                      </p:cBhvr>
                                      <p:to>
                                        <p:strVal val="visible"/>
                                      </p:to>
                                    </p:set>
                                    <p:animEffect transition="in" filter="fade">
                                      <p:cBhvr>
                                        <p:cTn id="51" dur="500"/>
                                        <p:tgtEl>
                                          <p:spTgt spid="209923">
                                            <p:txEl>
                                              <p:pRg st="6" end="6"/>
                                            </p:txEl>
                                          </p:spTgt>
                                        </p:tgtEl>
                                      </p:cBhvr>
                                    </p:animEffect>
                                    <p:anim calcmode="lin" valueType="num">
                                      <p:cBhvr>
                                        <p:cTn id="52" dur="500" fill="hold"/>
                                        <p:tgtEl>
                                          <p:spTgt spid="20992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209923">
                                            <p:txEl>
                                              <p:pRg st="6" end="6"/>
                                            </p:txEl>
                                          </p:spTgt>
                                        </p:tgtEl>
                                        <p:attrNameLst>
                                          <p:attrName>ppt_y</p:attrName>
                                        </p:attrNameLst>
                                      </p:cBhvr>
                                      <p:tavLst>
                                        <p:tav tm="0">
                                          <p:val>
                                            <p:strVal val="#ppt_y+.05"/>
                                          </p:val>
                                        </p:tav>
                                        <p:tav tm="100000">
                                          <p:val>
                                            <p:strVal val="#ppt_y"/>
                                          </p:val>
                                        </p:tav>
                                      </p:tavLst>
                                    </p:anim>
                                  </p:childTnLst>
                                </p:cTn>
                              </p:par>
                              <p:par>
                                <p:cTn id="54" presetID="44" presetClass="entr" presetSubtype="0" fill="hold" grpId="0" nodeType="withEffect">
                                  <p:stCondLst>
                                    <p:cond delay="0"/>
                                  </p:stCondLst>
                                  <p:childTnLst>
                                    <p:set>
                                      <p:cBhvr>
                                        <p:cTn id="55" dur="1" fill="hold">
                                          <p:stCondLst>
                                            <p:cond delay="0"/>
                                          </p:stCondLst>
                                        </p:cTn>
                                        <p:tgtEl>
                                          <p:spTgt spid="209923">
                                            <p:txEl>
                                              <p:pRg st="7" end="7"/>
                                            </p:txEl>
                                          </p:spTgt>
                                        </p:tgtEl>
                                        <p:attrNameLst>
                                          <p:attrName>style.visibility</p:attrName>
                                        </p:attrNameLst>
                                      </p:cBhvr>
                                      <p:to>
                                        <p:strVal val="visible"/>
                                      </p:to>
                                    </p:set>
                                    <p:animEffect transition="in" filter="fade">
                                      <p:cBhvr>
                                        <p:cTn id="56" dur="500"/>
                                        <p:tgtEl>
                                          <p:spTgt spid="209923">
                                            <p:txEl>
                                              <p:pRg st="7" end="7"/>
                                            </p:txEl>
                                          </p:spTgt>
                                        </p:tgtEl>
                                      </p:cBhvr>
                                    </p:animEffect>
                                    <p:anim calcmode="lin" valueType="num">
                                      <p:cBhvr>
                                        <p:cTn id="57" dur="500" fill="hold"/>
                                        <p:tgtEl>
                                          <p:spTgt spid="20992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209923">
                                            <p:txEl>
                                              <p:pRg st="7" end="7"/>
                                            </p:txEl>
                                          </p:spTgt>
                                        </p:tgtEl>
                                        <p:attrNameLst>
                                          <p:attrName>ppt_y</p:attrName>
                                        </p:attrNameLst>
                                      </p:cBhvr>
                                      <p:tavLst>
                                        <p:tav tm="0">
                                          <p:val>
                                            <p:strVal val="#ppt_y+.05"/>
                                          </p:val>
                                        </p:tav>
                                        <p:tav tm="100000">
                                          <p:val>
                                            <p:strVal val="#ppt_y"/>
                                          </p:val>
                                        </p:tav>
                                      </p:tavLst>
                                    </p:anim>
                                  </p:childTnLst>
                                </p:cTn>
                              </p:par>
                              <p:par>
                                <p:cTn id="59" presetID="44" presetClass="entr" presetSubtype="0" fill="hold" grpId="0" nodeType="withEffect">
                                  <p:stCondLst>
                                    <p:cond delay="0"/>
                                  </p:stCondLst>
                                  <p:childTnLst>
                                    <p:set>
                                      <p:cBhvr>
                                        <p:cTn id="60" dur="1" fill="hold">
                                          <p:stCondLst>
                                            <p:cond delay="0"/>
                                          </p:stCondLst>
                                        </p:cTn>
                                        <p:tgtEl>
                                          <p:spTgt spid="209923">
                                            <p:txEl>
                                              <p:pRg st="8" end="8"/>
                                            </p:txEl>
                                          </p:spTgt>
                                        </p:tgtEl>
                                        <p:attrNameLst>
                                          <p:attrName>style.visibility</p:attrName>
                                        </p:attrNameLst>
                                      </p:cBhvr>
                                      <p:to>
                                        <p:strVal val="visible"/>
                                      </p:to>
                                    </p:set>
                                    <p:animEffect transition="in" filter="fade">
                                      <p:cBhvr>
                                        <p:cTn id="61" dur="500"/>
                                        <p:tgtEl>
                                          <p:spTgt spid="209923">
                                            <p:txEl>
                                              <p:pRg st="8" end="8"/>
                                            </p:txEl>
                                          </p:spTgt>
                                        </p:tgtEl>
                                      </p:cBhvr>
                                    </p:animEffect>
                                    <p:anim calcmode="lin" valueType="num">
                                      <p:cBhvr>
                                        <p:cTn id="62" dur="500" fill="hold"/>
                                        <p:tgtEl>
                                          <p:spTgt spid="209923">
                                            <p:txEl>
                                              <p:pRg st="8" end="8"/>
                                            </p:txEl>
                                          </p:spTgt>
                                        </p:tgtEl>
                                        <p:attrNameLst>
                                          <p:attrName>ppt_x</p:attrName>
                                        </p:attrNameLst>
                                      </p:cBhvr>
                                      <p:tavLst>
                                        <p:tav tm="0">
                                          <p:val>
                                            <p:strVal val="#ppt_x"/>
                                          </p:val>
                                        </p:tav>
                                        <p:tav tm="100000">
                                          <p:val>
                                            <p:strVal val="#ppt_x"/>
                                          </p:val>
                                        </p:tav>
                                      </p:tavLst>
                                    </p:anim>
                                    <p:anim calcmode="lin" valueType="num">
                                      <p:cBhvr>
                                        <p:cTn id="63" dur="500" fill="hold"/>
                                        <p:tgtEl>
                                          <p:spTgt spid="209923">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P spid="20992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Grp="1" noRot="1" noChangeArrowheads="1"/>
          </p:cNvSpPr>
          <p:nvPr>
            <p:ph type="title"/>
          </p:nvPr>
        </p:nvSpPr>
        <p:spPr/>
        <p:txBody>
          <a:bodyPr/>
          <a:lstStyle/>
          <a:p>
            <a:pPr eaLnBrk="1" hangingPunct="1">
              <a:defRPr/>
            </a:pPr>
            <a:r>
              <a:rPr lang="de-DE" smtClean="0"/>
              <a:t>Energiewirtschaft</a:t>
            </a:r>
          </a:p>
        </p:txBody>
      </p:sp>
      <p:sp>
        <p:nvSpPr>
          <p:cNvPr id="210947" name="Rectangle 3"/>
          <p:cNvSpPr>
            <a:spLocks noGrp="1" noRot="1" noChangeArrowheads="1"/>
          </p:cNvSpPr>
          <p:nvPr>
            <p:ph type="body" idx="1"/>
          </p:nvPr>
        </p:nvSpPr>
        <p:spPr>
          <a:xfrm>
            <a:off x="301625" y="1600200"/>
            <a:ext cx="8540750" cy="5257800"/>
          </a:xfrm>
        </p:spPr>
        <p:txBody>
          <a:bodyPr/>
          <a:lstStyle/>
          <a:p>
            <a:pPr eaLnBrk="1" hangingPunct="1">
              <a:lnSpc>
                <a:spcPct val="90000"/>
              </a:lnSpc>
              <a:buFont typeface="Arial" charset="0"/>
              <a:buChar char="►"/>
              <a:defRPr/>
            </a:pPr>
            <a:r>
              <a:rPr lang="de-DE" sz="2800" smtClean="0"/>
              <a:t>IEA – International Energy Agency</a:t>
            </a:r>
          </a:p>
          <a:p>
            <a:pPr eaLnBrk="1" hangingPunct="1">
              <a:lnSpc>
                <a:spcPct val="90000"/>
              </a:lnSpc>
              <a:buFont typeface="Arial" charset="0"/>
              <a:buChar char="►"/>
              <a:defRPr/>
            </a:pPr>
            <a:r>
              <a:rPr lang="de-DE" sz="2800" smtClean="0"/>
              <a:t>Unterorganisation der OECD mit Sitz in Paris</a:t>
            </a:r>
          </a:p>
          <a:p>
            <a:pPr eaLnBrk="1" hangingPunct="1">
              <a:lnSpc>
                <a:spcPct val="90000"/>
              </a:lnSpc>
              <a:buFont typeface="Arial" charset="0"/>
              <a:buChar char="►"/>
              <a:defRPr/>
            </a:pPr>
            <a:r>
              <a:rPr lang="de-DE" sz="2800" smtClean="0"/>
              <a:t>gegründet 1973 als Reaktion auf die erste Ölkrise</a:t>
            </a:r>
          </a:p>
          <a:p>
            <a:pPr lvl="1" eaLnBrk="1" hangingPunct="1">
              <a:lnSpc>
                <a:spcPct val="90000"/>
              </a:lnSpc>
              <a:defRPr/>
            </a:pPr>
            <a:r>
              <a:rPr lang="de-DE" sz="2400" smtClean="0"/>
              <a:t>Organisiert die Ölreserven-Lagerhaltung</a:t>
            </a:r>
          </a:p>
          <a:p>
            <a:pPr lvl="1" eaLnBrk="1" hangingPunct="1">
              <a:lnSpc>
                <a:spcPct val="90000"/>
              </a:lnSpc>
              <a:defRPr/>
            </a:pPr>
            <a:r>
              <a:rPr lang="de-DE" sz="2400" smtClean="0"/>
              <a:t>stimmt Energiepolitik der Mitgliedsstaaten aufeinander ab</a:t>
            </a:r>
          </a:p>
          <a:p>
            <a:pPr lvl="1" eaLnBrk="1" hangingPunct="1">
              <a:lnSpc>
                <a:spcPct val="90000"/>
              </a:lnSpc>
              <a:defRPr/>
            </a:pPr>
            <a:r>
              <a:rPr lang="de-DE" sz="2400" smtClean="0"/>
              <a:t>hat weltweit vermutlich den größten Material-, Daten- und Knowhow-Reichtum in allen Energiefragen</a:t>
            </a:r>
          </a:p>
          <a:p>
            <a:pPr lvl="1" eaLnBrk="1" hangingPunct="1">
              <a:lnSpc>
                <a:spcPct val="90000"/>
              </a:lnSpc>
              <a:defRPr/>
            </a:pPr>
            <a:r>
              <a:rPr lang="de-DE" sz="2400" smtClean="0"/>
              <a:t>Veröffentlicht jährlich im Herbst den World Energy Outlook (WEO) mit einer jeweils neuen Prognose zu Energieangebot, -verbrauch und -kosten für die nächsten Jahrzehnte sowie mit einer Einschätzung der Situation und der Perspektiven der Energiewirtschaft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fade">
                                      <p:cBhvr>
                                        <p:cTn id="7" dur="500"/>
                                        <p:tgtEl>
                                          <p:spTgt spid="210947">
                                            <p:txEl>
                                              <p:pRg st="0" end="0"/>
                                            </p:txEl>
                                          </p:spTgt>
                                        </p:tgtEl>
                                      </p:cBhvr>
                                    </p:animEffect>
                                    <p:anim calcmode="lin" valueType="num">
                                      <p:cBhvr>
                                        <p:cTn id="8"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1094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0947">
                                            <p:txEl>
                                              <p:pRg st="1" end="1"/>
                                            </p:txEl>
                                          </p:spTgt>
                                        </p:tgtEl>
                                        <p:attrNameLst>
                                          <p:attrName>style.visibility</p:attrName>
                                        </p:attrNameLst>
                                      </p:cBhvr>
                                      <p:to>
                                        <p:strVal val="visible"/>
                                      </p:to>
                                    </p:set>
                                    <p:animEffect transition="in" filter="fade">
                                      <p:cBhvr>
                                        <p:cTn id="14" dur="500"/>
                                        <p:tgtEl>
                                          <p:spTgt spid="210947">
                                            <p:txEl>
                                              <p:pRg st="1" end="1"/>
                                            </p:txEl>
                                          </p:spTgt>
                                        </p:tgtEl>
                                      </p:cBhvr>
                                    </p:animEffect>
                                    <p:anim calcmode="lin" valueType="num">
                                      <p:cBhvr>
                                        <p:cTn id="15"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1094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0947">
                                            <p:txEl>
                                              <p:pRg st="2" end="2"/>
                                            </p:txEl>
                                          </p:spTgt>
                                        </p:tgtEl>
                                        <p:attrNameLst>
                                          <p:attrName>style.visibility</p:attrName>
                                        </p:attrNameLst>
                                      </p:cBhvr>
                                      <p:to>
                                        <p:strVal val="visible"/>
                                      </p:to>
                                    </p:set>
                                    <p:animEffect transition="in" filter="fade">
                                      <p:cBhvr>
                                        <p:cTn id="21" dur="500"/>
                                        <p:tgtEl>
                                          <p:spTgt spid="210947">
                                            <p:txEl>
                                              <p:pRg st="2" end="2"/>
                                            </p:txEl>
                                          </p:spTgt>
                                        </p:tgtEl>
                                      </p:cBhvr>
                                    </p:animEffect>
                                    <p:anim calcmode="lin" valueType="num">
                                      <p:cBhvr>
                                        <p:cTn id="22"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10947">
                                            <p:txEl>
                                              <p:pRg st="2" end="2"/>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210947">
                                            <p:txEl>
                                              <p:pRg st="3" end="3"/>
                                            </p:txEl>
                                          </p:spTgt>
                                        </p:tgtEl>
                                        <p:attrNameLst>
                                          <p:attrName>style.visibility</p:attrName>
                                        </p:attrNameLst>
                                      </p:cBhvr>
                                      <p:to>
                                        <p:strVal val="visible"/>
                                      </p:to>
                                    </p:set>
                                    <p:animEffect transition="in" filter="fade">
                                      <p:cBhvr>
                                        <p:cTn id="26" dur="500"/>
                                        <p:tgtEl>
                                          <p:spTgt spid="210947">
                                            <p:txEl>
                                              <p:pRg st="3" end="3"/>
                                            </p:txEl>
                                          </p:spTgt>
                                        </p:tgtEl>
                                      </p:cBhvr>
                                    </p:animEffect>
                                    <p:anim calcmode="lin" valueType="num">
                                      <p:cBhvr>
                                        <p:cTn id="27" dur="500" fill="hold"/>
                                        <p:tgtEl>
                                          <p:spTgt spid="210947">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10947">
                                            <p:txEl>
                                              <p:pRg st="3" end="3"/>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210947">
                                            <p:txEl>
                                              <p:pRg st="4" end="4"/>
                                            </p:txEl>
                                          </p:spTgt>
                                        </p:tgtEl>
                                        <p:attrNameLst>
                                          <p:attrName>style.visibility</p:attrName>
                                        </p:attrNameLst>
                                      </p:cBhvr>
                                      <p:to>
                                        <p:strVal val="visible"/>
                                      </p:to>
                                    </p:set>
                                    <p:animEffect transition="in" filter="fade">
                                      <p:cBhvr>
                                        <p:cTn id="31" dur="500"/>
                                        <p:tgtEl>
                                          <p:spTgt spid="210947">
                                            <p:txEl>
                                              <p:pRg st="4" end="4"/>
                                            </p:txEl>
                                          </p:spTgt>
                                        </p:tgtEl>
                                      </p:cBhvr>
                                    </p:animEffect>
                                    <p:anim calcmode="lin" valueType="num">
                                      <p:cBhvr>
                                        <p:cTn id="32" dur="500" fill="hold"/>
                                        <p:tgtEl>
                                          <p:spTgt spid="210947">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10947">
                                            <p:txEl>
                                              <p:pRg st="4" end="4"/>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210947">
                                            <p:txEl>
                                              <p:pRg st="5" end="5"/>
                                            </p:txEl>
                                          </p:spTgt>
                                        </p:tgtEl>
                                        <p:attrNameLst>
                                          <p:attrName>style.visibility</p:attrName>
                                        </p:attrNameLst>
                                      </p:cBhvr>
                                      <p:to>
                                        <p:strVal val="visible"/>
                                      </p:to>
                                    </p:set>
                                    <p:animEffect transition="in" filter="fade">
                                      <p:cBhvr>
                                        <p:cTn id="36" dur="500"/>
                                        <p:tgtEl>
                                          <p:spTgt spid="210947">
                                            <p:txEl>
                                              <p:pRg st="5" end="5"/>
                                            </p:txEl>
                                          </p:spTgt>
                                        </p:tgtEl>
                                      </p:cBhvr>
                                    </p:animEffect>
                                    <p:anim calcmode="lin" valueType="num">
                                      <p:cBhvr>
                                        <p:cTn id="37" dur="500" fill="hold"/>
                                        <p:tgtEl>
                                          <p:spTgt spid="210947">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210947">
                                            <p:txEl>
                                              <p:pRg st="5" end="5"/>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210947">
                                            <p:txEl>
                                              <p:pRg st="6" end="6"/>
                                            </p:txEl>
                                          </p:spTgt>
                                        </p:tgtEl>
                                        <p:attrNameLst>
                                          <p:attrName>style.visibility</p:attrName>
                                        </p:attrNameLst>
                                      </p:cBhvr>
                                      <p:to>
                                        <p:strVal val="visible"/>
                                      </p:to>
                                    </p:set>
                                    <p:animEffect transition="in" filter="fade">
                                      <p:cBhvr>
                                        <p:cTn id="41" dur="500"/>
                                        <p:tgtEl>
                                          <p:spTgt spid="210947">
                                            <p:txEl>
                                              <p:pRg st="6" end="6"/>
                                            </p:txEl>
                                          </p:spTgt>
                                        </p:tgtEl>
                                      </p:cBhvr>
                                    </p:animEffect>
                                    <p:anim calcmode="lin" valueType="num">
                                      <p:cBhvr>
                                        <p:cTn id="42" dur="500" fill="hold"/>
                                        <p:tgtEl>
                                          <p:spTgt spid="210947">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210947">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Rot="1" noChangeArrowheads="1"/>
          </p:cNvSpPr>
          <p:nvPr>
            <p:ph type="title"/>
          </p:nvPr>
        </p:nvSpPr>
        <p:spPr/>
        <p:txBody>
          <a:bodyPr/>
          <a:lstStyle/>
          <a:p>
            <a:pPr eaLnBrk="1" hangingPunct="1">
              <a:defRPr/>
            </a:pPr>
            <a:r>
              <a:rPr lang="de-DE" smtClean="0"/>
              <a:t>Energiewirtschaft</a:t>
            </a:r>
          </a:p>
        </p:txBody>
      </p:sp>
      <p:sp>
        <p:nvSpPr>
          <p:cNvPr id="211971" name="Rectangle 3"/>
          <p:cNvSpPr>
            <a:spLocks noGrp="1" noRot="1" noChangeArrowheads="1"/>
          </p:cNvSpPr>
          <p:nvPr>
            <p:ph type="body" idx="1"/>
          </p:nvPr>
        </p:nvSpPr>
        <p:spPr>
          <a:xfrm>
            <a:off x="301625" y="1600200"/>
            <a:ext cx="8540750" cy="5068888"/>
          </a:xfrm>
        </p:spPr>
        <p:txBody>
          <a:bodyPr/>
          <a:lstStyle/>
          <a:p>
            <a:pPr eaLnBrk="1" hangingPunct="1">
              <a:lnSpc>
                <a:spcPct val="90000"/>
              </a:lnSpc>
              <a:buFont typeface="Arial" charset="0"/>
              <a:buChar char="►"/>
              <a:defRPr/>
            </a:pPr>
            <a:r>
              <a:rPr lang="de-DE" smtClean="0"/>
              <a:t>PWC (PriceWaterhouseCoopers)</a:t>
            </a:r>
          </a:p>
          <a:p>
            <a:pPr eaLnBrk="1" hangingPunct="1">
              <a:lnSpc>
                <a:spcPct val="90000"/>
              </a:lnSpc>
              <a:buFont typeface="Arial" charset="0"/>
              <a:buChar char="►"/>
              <a:defRPr/>
            </a:pPr>
            <a:r>
              <a:rPr lang="de-DE" smtClean="0"/>
              <a:t>großes und international agierendes Unternehmen der Wirtschaftsberatung mit Spezialisierung auf die Energiewirtschaft</a:t>
            </a:r>
          </a:p>
          <a:p>
            <a:pPr eaLnBrk="1" hangingPunct="1">
              <a:lnSpc>
                <a:spcPct val="90000"/>
              </a:lnSpc>
              <a:buFont typeface="Arial" charset="0"/>
              <a:buChar char="►"/>
              <a:defRPr/>
            </a:pPr>
            <a:r>
              <a:rPr lang="de-DE" smtClean="0"/>
              <a:t>Die IEA, das WEC und PWC haben 2007 jeweils eine Studie über zukünftige Perspektiven von Energieangebot und –nachfrage veröffentlicht und dabei auch die Entwicklung der CO</a:t>
            </a:r>
            <a:r>
              <a:rPr lang="de-DE" baseline="-25000" smtClean="0"/>
              <a:t>2</a:t>
            </a:r>
            <a:r>
              <a:rPr lang="de-DE" smtClean="0"/>
              <a:t>-Emissionen diskutiert (IEA bis 2030, WEC und PWC bis 2050)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fade">
                                      <p:cBhvr>
                                        <p:cTn id="7" dur="500"/>
                                        <p:tgtEl>
                                          <p:spTgt spid="211971">
                                            <p:txEl>
                                              <p:pRg st="0" end="0"/>
                                            </p:txEl>
                                          </p:spTgt>
                                        </p:tgtEl>
                                      </p:cBhvr>
                                    </p:animEffect>
                                    <p:anim calcmode="lin" valueType="num">
                                      <p:cBhvr>
                                        <p:cTn id="8"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11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1971">
                                            <p:txEl>
                                              <p:pRg st="1" end="1"/>
                                            </p:txEl>
                                          </p:spTgt>
                                        </p:tgtEl>
                                        <p:attrNameLst>
                                          <p:attrName>style.visibility</p:attrName>
                                        </p:attrNameLst>
                                      </p:cBhvr>
                                      <p:to>
                                        <p:strVal val="visible"/>
                                      </p:to>
                                    </p:set>
                                    <p:animEffect transition="in" filter="fade">
                                      <p:cBhvr>
                                        <p:cTn id="14" dur="500"/>
                                        <p:tgtEl>
                                          <p:spTgt spid="211971">
                                            <p:txEl>
                                              <p:pRg st="1" end="1"/>
                                            </p:txEl>
                                          </p:spTgt>
                                        </p:tgtEl>
                                      </p:cBhvr>
                                    </p:animEffect>
                                    <p:anim calcmode="lin" valueType="num">
                                      <p:cBhvr>
                                        <p:cTn id="15"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119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1971">
                                            <p:txEl>
                                              <p:pRg st="2" end="2"/>
                                            </p:txEl>
                                          </p:spTgt>
                                        </p:tgtEl>
                                        <p:attrNameLst>
                                          <p:attrName>style.visibility</p:attrName>
                                        </p:attrNameLst>
                                      </p:cBhvr>
                                      <p:to>
                                        <p:strVal val="visible"/>
                                      </p:to>
                                    </p:set>
                                    <p:animEffect transition="in" filter="fade">
                                      <p:cBhvr>
                                        <p:cTn id="21" dur="500"/>
                                        <p:tgtEl>
                                          <p:spTgt spid="211971">
                                            <p:txEl>
                                              <p:pRg st="2" end="2"/>
                                            </p:txEl>
                                          </p:spTgt>
                                        </p:tgtEl>
                                      </p:cBhvr>
                                    </p:animEffect>
                                    <p:anim calcmode="lin" valueType="num">
                                      <p:cBhvr>
                                        <p:cTn id="22"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1197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pPr eaLnBrk="1" hangingPunct="1">
              <a:defRPr/>
            </a:pPr>
            <a:r>
              <a:rPr lang="de-DE" sz="4000" smtClean="0"/>
              <a:t>Konzepte der Energiewirtschaft</a:t>
            </a:r>
          </a:p>
        </p:txBody>
      </p:sp>
      <p:sp>
        <p:nvSpPr>
          <p:cNvPr id="208899" name="Rectangle 3"/>
          <p:cNvSpPr>
            <a:spLocks noGrp="1" noRot="1" noChangeArrowheads="1"/>
          </p:cNvSpPr>
          <p:nvPr>
            <p:ph type="body" sz="half" idx="2"/>
          </p:nvPr>
        </p:nvSpPr>
        <p:spPr>
          <a:xfrm>
            <a:off x="323850" y="5445125"/>
            <a:ext cx="8540750" cy="1230313"/>
          </a:xfrm>
        </p:spPr>
        <p:txBody>
          <a:bodyPr/>
          <a:lstStyle/>
          <a:p>
            <a:pPr eaLnBrk="1" hangingPunct="1">
              <a:buFont typeface="Arial" charset="0"/>
              <a:buChar char="►"/>
              <a:defRPr/>
            </a:pPr>
            <a:r>
              <a:rPr lang="de-DE" sz="2400" smtClean="0"/>
              <a:t>Ziele der UNDP im Vergleich mit Reduktionsszenarien des World Energy Council (WEC), der International Energy Agency (IEA) und PriceWaterhouseCooper (PWC)</a:t>
            </a:r>
          </a:p>
        </p:txBody>
      </p:sp>
      <p:pic>
        <p:nvPicPr>
          <p:cNvPr id="208905" name="Picture 9" descr="vergleichsszenarien"/>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341438"/>
            <a:ext cx="9144000" cy="4113212"/>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8898"/>
                                        </p:tgtEl>
                                        <p:attrNameLst>
                                          <p:attrName>style.visibility</p:attrName>
                                        </p:attrNameLst>
                                      </p:cBhvr>
                                      <p:to>
                                        <p:strVal val="visible"/>
                                      </p:to>
                                    </p:set>
                                    <p:anim calcmode="lin" valueType="num">
                                      <p:cBhvr>
                                        <p:cTn id="7" dur="1000" fill="hold"/>
                                        <p:tgtEl>
                                          <p:spTgt spid="208898"/>
                                        </p:tgtEl>
                                        <p:attrNameLst>
                                          <p:attrName>ppt_x</p:attrName>
                                        </p:attrNameLst>
                                      </p:cBhvr>
                                      <p:tavLst>
                                        <p:tav tm="0">
                                          <p:val>
                                            <p:strVal val="#ppt_x-.2"/>
                                          </p:val>
                                        </p:tav>
                                        <p:tav tm="100000">
                                          <p:val>
                                            <p:strVal val="#ppt_x"/>
                                          </p:val>
                                        </p:tav>
                                      </p:tavLst>
                                    </p:anim>
                                    <p:anim calcmode="lin" valueType="num">
                                      <p:cBhvr>
                                        <p:cTn id="8" dur="1000" fill="hold"/>
                                        <p:tgtEl>
                                          <p:spTgt spid="2088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8898"/>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08905">
                                            <p:bg/>
                                          </p:spTgt>
                                        </p:tgtEl>
                                        <p:attrNameLst>
                                          <p:attrName>style.visibility</p:attrName>
                                        </p:attrNameLst>
                                      </p:cBhvr>
                                      <p:to>
                                        <p:strVal val="visible"/>
                                      </p:to>
                                    </p:set>
                                    <p:animEffect transition="in" filter="fade">
                                      <p:cBhvr>
                                        <p:cTn id="13" dur="500"/>
                                        <p:tgtEl>
                                          <p:spTgt spid="208905">
                                            <p:bg/>
                                          </p:spTgt>
                                        </p:tgtEl>
                                      </p:cBhvr>
                                    </p:animEffect>
                                    <p:anim calcmode="lin" valueType="num">
                                      <p:cBhvr>
                                        <p:cTn id="14" dur="500" fill="hold"/>
                                        <p:tgtEl>
                                          <p:spTgt spid="208905">
                                            <p:bg/>
                                          </p:spTgt>
                                        </p:tgtEl>
                                        <p:attrNameLst>
                                          <p:attrName>ppt_x</p:attrName>
                                        </p:attrNameLst>
                                      </p:cBhvr>
                                      <p:tavLst>
                                        <p:tav tm="0">
                                          <p:val>
                                            <p:strVal val="#ppt_x"/>
                                          </p:val>
                                        </p:tav>
                                        <p:tav tm="100000">
                                          <p:val>
                                            <p:strVal val="#ppt_x"/>
                                          </p:val>
                                        </p:tav>
                                      </p:tavLst>
                                    </p:anim>
                                    <p:anim calcmode="lin" valueType="num">
                                      <p:cBhvr>
                                        <p:cTn id="15" dur="500" fill="hold"/>
                                        <p:tgtEl>
                                          <p:spTgt spid="208905">
                                            <p:bg/>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208899">
                                            <p:txEl>
                                              <p:pRg st="0" end="0"/>
                                            </p:txEl>
                                          </p:spTgt>
                                        </p:tgtEl>
                                        <p:attrNameLst>
                                          <p:attrName>style.visibility</p:attrName>
                                        </p:attrNameLst>
                                      </p:cBhvr>
                                      <p:to>
                                        <p:strVal val="visible"/>
                                      </p:to>
                                    </p:set>
                                    <p:animEffect transition="in" filter="fade">
                                      <p:cBhvr>
                                        <p:cTn id="19" dur="500"/>
                                        <p:tgtEl>
                                          <p:spTgt spid="208899">
                                            <p:txEl>
                                              <p:pRg st="0" end="0"/>
                                            </p:txEl>
                                          </p:spTgt>
                                        </p:tgtEl>
                                      </p:cBhvr>
                                    </p:animEffect>
                                    <p:anim calcmode="lin" valueType="num">
                                      <p:cBhvr>
                                        <p:cTn id="20" dur="500" fill="hold"/>
                                        <p:tgtEl>
                                          <p:spTgt spid="208899">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0889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P spid="208899" grpId="0" build="p"/>
      <p:bldP spid="20890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p:txBody>
          <a:bodyPr/>
          <a:lstStyle/>
          <a:p>
            <a:pPr eaLnBrk="1" hangingPunct="1">
              <a:defRPr/>
            </a:pPr>
            <a:r>
              <a:rPr lang="de-DE" smtClean="0"/>
              <a:t>Die Sicht des WEC</a:t>
            </a:r>
          </a:p>
        </p:txBody>
      </p:sp>
      <p:sp>
        <p:nvSpPr>
          <p:cNvPr id="212995" name="Rectangle 3"/>
          <p:cNvSpPr>
            <a:spLocks noGrp="1" noRot="1" noChangeArrowheads="1"/>
          </p:cNvSpPr>
          <p:nvPr>
            <p:ph type="body" idx="1"/>
          </p:nvPr>
        </p:nvSpPr>
        <p:spPr>
          <a:xfrm>
            <a:off x="301625" y="1600200"/>
            <a:ext cx="8540750" cy="5257800"/>
          </a:xfrm>
        </p:spPr>
        <p:txBody>
          <a:bodyPr/>
          <a:lstStyle/>
          <a:p>
            <a:pPr eaLnBrk="1" hangingPunct="1">
              <a:buFont typeface="Arial" charset="0"/>
              <a:buChar char="►"/>
              <a:defRPr/>
            </a:pPr>
            <a:r>
              <a:rPr lang="de-DE" smtClean="0"/>
              <a:t>Es gibt genügend Energie für alle Bedürfnisse der nächsten 50 Jahre</a:t>
            </a:r>
          </a:p>
          <a:p>
            <a:pPr eaLnBrk="1" hangingPunct="1">
              <a:buFont typeface="Arial" charset="0"/>
              <a:buChar char="►"/>
              <a:defRPr/>
            </a:pPr>
            <a:r>
              <a:rPr lang="de-DE" smtClean="0"/>
              <a:t>Das Problem der Treibhausgas-Emissionen kann wirksam bewältigt werden</a:t>
            </a:r>
          </a:p>
          <a:p>
            <a:pPr eaLnBrk="1" hangingPunct="1">
              <a:buFont typeface="Arial" charset="0"/>
              <a:buChar char="►"/>
              <a:defRPr/>
            </a:pPr>
            <a:r>
              <a:rPr lang="de-DE" smtClean="0"/>
              <a:t>CO</a:t>
            </a:r>
            <a:r>
              <a:rPr lang="de-DE" baseline="-25000" smtClean="0"/>
              <a:t>2</a:t>
            </a:r>
            <a:r>
              <a:rPr lang="de-DE" smtClean="0"/>
              <a:t>-Maximum bis 2035, bis 2050 Reduzierung auf heutiges Niveau</a:t>
            </a:r>
          </a:p>
          <a:p>
            <a:pPr eaLnBrk="1" hangingPunct="1">
              <a:buFont typeface="Arial" charset="0"/>
              <a:buChar char="►"/>
              <a:defRPr/>
            </a:pPr>
            <a:r>
              <a:rPr lang="de-DE" smtClean="0"/>
              <a:t>Für die Erreichung dieser Ziele werden drei wichtige Bedingungen gesetzt: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2994"/>
                                        </p:tgtEl>
                                        <p:attrNameLst>
                                          <p:attrName>style.visibility</p:attrName>
                                        </p:attrNameLst>
                                      </p:cBhvr>
                                      <p:to>
                                        <p:strVal val="visible"/>
                                      </p:to>
                                    </p:set>
                                    <p:anim calcmode="lin" valueType="num">
                                      <p:cBhvr>
                                        <p:cTn id="7" dur="1000" fill="hold"/>
                                        <p:tgtEl>
                                          <p:spTgt spid="212994"/>
                                        </p:tgtEl>
                                        <p:attrNameLst>
                                          <p:attrName>ppt_x</p:attrName>
                                        </p:attrNameLst>
                                      </p:cBhvr>
                                      <p:tavLst>
                                        <p:tav tm="0">
                                          <p:val>
                                            <p:strVal val="#ppt_x-.2"/>
                                          </p:val>
                                        </p:tav>
                                        <p:tav tm="100000">
                                          <p:val>
                                            <p:strVal val="#ppt_x"/>
                                          </p:val>
                                        </p:tav>
                                      </p:tavLst>
                                    </p:anim>
                                    <p:anim calcmode="lin" valueType="num">
                                      <p:cBhvr>
                                        <p:cTn id="8" dur="1000" fill="hold"/>
                                        <p:tgtEl>
                                          <p:spTgt spid="2129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2994"/>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12995">
                                            <p:txEl>
                                              <p:pRg st="0" end="0"/>
                                            </p:txEl>
                                          </p:spTgt>
                                        </p:tgtEl>
                                        <p:attrNameLst>
                                          <p:attrName>style.visibility</p:attrName>
                                        </p:attrNameLst>
                                      </p:cBhvr>
                                      <p:to>
                                        <p:strVal val="visible"/>
                                      </p:to>
                                    </p:set>
                                    <p:animEffect transition="in" filter="fade">
                                      <p:cBhvr>
                                        <p:cTn id="13" dur="500"/>
                                        <p:tgtEl>
                                          <p:spTgt spid="212995">
                                            <p:txEl>
                                              <p:pRg st="0" end="0"/>
                                            </p:txEl>
                                          </p:spTgt>
                                        </p:tgtEl>
                                      </p:cBhvr>
                                    </p:animEffect>
                                    <p:anim calcmode="lin" valueType="num">
                                      <p:cBhvr>
                                        <p:cTn id="14" dur="500" fill="hold"/>
                                        <p:tgtEl>
                                          <p:spTgt spid="21299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129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212995">
                                            <p:txEl>
                                              <p:pRg st="1" end="1"/>
                                            </p:txEl>
                                          </p:spTgt>
                                        </p:tgtEl>
                                        <p:attrNameLst>
                                          <p:attrName>style.visibility</p:attrName>
                                        </p:attrNameLst>
                                      </p:cBhvr>
                                      <p:to>
                                        <p:strVal val="visible"/>
                                      </p:to>
                                    </p:set>
                                    <p:animEffect transition="in" filter="fade">
                                      <p:cBhvr>
                                        <p:cTn id="20" dur="500"/>
                                        <p:tgtEl>
                                          <p:spTgt spid="212995">
                                            <p:txEl>
                                              <p:pRg st="1" end="1"/>
                                            </p:txEl>
                                          </p:spTgt>
                                        </p:tgtEl>
                                      </p:cBhvr>
                                    </p:animEffect>
                                    <p:anim calcmode="lin" valueType="num">
                                      <p:cBhvr>
                                        <p:cTn id="21" dur="500" fill="hold"/>
                                        <p:tgtEl>
                                          <p:spTgt spid="21299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129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212995">
                                            <p:txEl>
                                              <p:pRg st="2" end="2"/>
                                            </p:txEl>
                                          </p:spTgt>
                                        </p:tgtEl>
                                        <p:attrNameLst>
                                          <p:attrName>style.visibility</p:attrName>
                                        </p:attrNameLst>
                                      </p:cBhvr>
                                      <p:to>
                                        <p:strVal val="visible"/>
                                      </p:to>
                                    </p:set>
                                    <p:animEffect transition="in" filter="fade">
                                      <p:cBhvr>
                                        <p:cTn id="27" dur="500"/>
                                        <p:tgtEl>
                                          <p:spTgt spid="212995">
                                            <p:txEl>
                                              <p:pRg st="2" end="2"/>
                                            </p:txEl>
                                          </p:spTgt>
                                        </p:tgtEl>
                                      </p:cBhvr>
                                    </p:animEffect>
                                    <p:anim calcmode="lin" valueType="num">
                                      <p:cBhvr>
                                        <p:cTn id="28" dur="500" fill="hold"/>
                                        <p:tgtEl>
                                          <p:spTgt spid="21299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129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212995">
                                            <p:txEl>
                                              <p:pRg st="3" end="3"/>
                                            </p:txEl>
                                          </p:spTgt>
                                        </p:tgtEl>
                                        <p:attrNameLst>
                                          <p:attrName>style.visibility</p:attrName>
                                        </p:attrNameLst>
                                      </p:cBhvr>
                                      <p:to>
                                        <p:strVal val="visible"/>
                                      </p:to>
                                    </p:set>
                                    <p:animEffect transition="in" filter="fade">
                                      <p:cBhvr>
                                        <p:cTn id="34" dur="500"/>
                                        <p:tgtEl>
                                          <p:spTgt spid="212995">
                                            <p:txEl>
                                              <p:pRg st="3" end="3"/>
                                            </p:txEl>
                                          </p:spTgt>
                                        </p:tgtEl>
                                      </p:cBhvr>
                                    </p:animEffect>
                                    <p:anim calcmode="lin" valueType="num">
                                      <p:cBhvr>
                                        <p:cTn id="35" dur="500" fill="hold"/>
                                        <p:tgtEl>
                                          <p:spTgt spid="21299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21299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P spid="21299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Rot="1" noChangeArrowheads="1"/>
          </p:cNvSpPr>
          <p:nvPr>
            <p:ph type="title"/>
          </p:nvPr>
        </p:nvSpPr>
        <p:spPr/>
        <p:txBody>
          <a:bodyPr/>
          <a:lstStyle/>
          <a:p>
            <a:pPr eaLnBrk="1" hangingPunct="1">
              <a:defRPr/>
            </a:pPr>
            <a:r>
              <a:rPr lang="de-DE" smtClean="0"/>
              <a:t>Die Sicht des WEC</a:t>
            </a:r>
          </a:p>
        </p:txBody>
      </p:sp>
      <p:sp>
        <p:nvSpPr>
          <p:cNvPr id="214019" name="Rectangle 3"/>
          <p:cNvSpPr>
            <a:spLocks noGrp="1" noRot="1" noChangeArrowheads="1"/>
          </p:cNvSpPr>
          <p:nvPr>
            <p:ph type="body" idx="1"/>
          </p:nvPr>
        </p:nvSpPr>
        <p:spPr>
          <a:xfrm>
            <a:off x="304800" y="1447800"/>
            <a:ext cx="8540750" cy="5181600"/>
          </a:xfrm>
        </p:spPr>
        <p:txBody>
          <a:bodyPr/>
          <a:lstStyle/>
          <a:p>
            <a:pPr lvl="1" eaLnBrk="1" hangingPunct="1">
              <a:defRPr/>
            </a:pPr>
            <a:r>
              <a:rPr lang="de-DE" sz="2400" smtClean="0"/>
              <a:t>Erste Bedingung: volle Kraft in den Nuklearausbau (dritte Reaktorgeneration sofort bauen, vierte Generation (Brüter) sofort entwickeln und unverzüglich bauen); längerfristig Kernfusion; erneuerbare Energien haben einen „relativ kleinen Anteil“</a:t>
            </a:r>
          </a:p>
          <a:p>
            <a:pPr lvl="1" eaLnBrk="1" hangingPunct="1">
              <a:defRPr/>
            </a:pPr>
            <a:r>
              <a:rPr lang="de-DE" sz="2400" smtClean="0"/>
              <a:t>Zweite Bedingung: clean coal (saubere Kohle) – in neuen Kraftwerken Anwendung der CCS (carbon capture and storage) Technologie</a:t>
            </a:r>
          </a:p>
          <a:p>
            <a:pPr lvl="1" eaLnBrk="1" hangingPunct="1">
              <a:defRPr/>
            </a:pPr>
            <a:r>
              <a:rPr lang="de-DE" sz="2400" smtClean="0"/>
              <a:t>Dritte Bedingung: Unterstützung durch den Staat in internationaler Hinsicht (Gremium analog WTO für Energie schaffen; Abwehr von Patentverletzungen; Beilegung von Streitigkeiten zugunsten marktwirtschaftlicher Grundsätze)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fade">
                                      <p:cBhvr>
                                        <p:cTn id="7" dur="500"/>
                                        <p:tgtEl>
                                          <p:spTgt spid="214019">
                                            <p:txEl>
                                              <p:pRg st="0" end="0"/>
                                            </p:txEl>
                                          </p:spTgt>
                                        </p:tgtEl>
                                      </p:cBhvr>
                                    </p:animEffect>
                                    <p:anim calcmode="lin" valueType="num">
                                      <p:cBhvr>
                                        <p:cTn id="8" dur="5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140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4019">
                                            <p:txEl>
                                              <p:pRg st="1" end="1"/>
                                            </p:txEl>
                                          </p:spTgt>
                                        </p:tgtEl>
                                        <p:attrNameLst>
                                          <p:attrName>style.visibility</p:attrName>
                                        </p:attrNameLst>
                                      </p:cBhvr>
                                      <p:to>
                                        <p:strVal val="visible"/>
                                      </p:to>
                                    </p:set>
                                    <p:animEffect transition="in" filter="fade">
                                      <p:cBhvr>
                                        <p:cTn id="14" dur="500"/>
                                        <p:tgtEl>
                                          <p:spTgt spid="214019">
                                            <p:txEl>
                                              <p:pRg st="1" end="1"/>
                                            </p:txEl>
                                          </p:spTgt>
                                        </p:tgtEl>
                                      </p:cBhvr>
                                    </p:animEffect>
                                    <p:anim calcmode="lin" valueType="num">
                                      <p:cBhvr>
                                        <p:cTn id="15"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1401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4019">
                                            <p:txEl>
                                              <p:pRg st="2" end="2"/>
                                            </p:txEl>
                                          </p:spTgt>
                                        </p:tgtEl>
                                        <p:attrNameLst>
                                          <p:attrName>style.visibility</p:attrName>
                                        </p:attrNameLst>
                                      </p:cBhvr>
                                      <p:to>
                                        <p:strVal val="visible"/>
                                      </p:to>
                                    </p:set>
                                    <p:animEffect transition="in" filter="fade">
                                      <p:cBhvr>
                                        <p:cTn id="21" dur="500"/>
                                        <p:tgtEl>
                                          <p:spTgt spid="214019">
                                            <p:txEl>
                                              <p:pRg st="2" end="2"/>
                                            </p:txEl>
                                          </p:spTgt>
                                        </p:tgtEl>
                                      </p:cBhvr>
                                    </p:animEffect>
                                    <p:anim calcmode="lin" valueType="num">
                                      <p:cBhvr>
                                        <p:cTn id="22" dur="500" fill="hold"/>
                                        <p:tgtEl>
                                          <p:spTgt spid="21401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1401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Rot="1" noChangeArrowheads="1"/>
          </p:cNvSpPr>
          <p:nvPr>
            <p:ph type="title"/>
          </p:nvPr>
        </p:nvSpPr>
        <p:spPr/>
        <p:txBody>
          <a:bodyPr/>
          <a:lstStyle/>
          <a:p>
            <a:pPr eaLnBrk="1" hangingPunct="1">
              <a:defRPr/>
            </a:pPr>
            <a:r>
              <a:rPr lang="de-DE" smtClean="0"/>
              <a:t>Die Sicht der IEA</a:t>
            </a:r>
          </a:p>
        </p:txBody>
      </p:sp>
      <p:sp>
        <p:nvSpPr>
          <p:cNvPr id="215043" name="Rectangle 3"/>
          <p:cNvSpPr>
            <a:spLocks noGrp="1" noRot="1" noChangeArrowheads="1"/>
          </p:cNvSpPr>
          <p:nvPr>
            <p:ph type="body" idx="1"/>
          </p:nvPr>
        </p:nvSpPr>
        <p:spPr>
          <a:xfrm>
            <a:off x="301625" y="1600200"/>
            <a:ext cx="8540750" cy="4876800"/>
          </a:xfrm>
        </p:spPr>
        <p:txBody>
          <a:bodyPr/>
          <a:lstStyle/>
          <a:p>
            <a:pPr eaLnBrk="1" hangingPunct="1">
              <a:lnSpc>
                <a:spcPct val="90000"/>
              </a:lnSpc>
              <a:buFont typeface="Arial" charset="0"/>
              <a:buChar char="►"/>
              <a:defRPr/>
            </a:pPr>
            <a:r>
              <a:rPr lang="de-DE" smtClean="0"/>
              <a:t>Referenzszenario (die aus heutiger Sicht wahrscheinlichste Entwicklung) ergibt eine Temperaturerhöhung gegenüber dem vorindustriellem Niveau von etwa 6 K</a:t>
            </a:r>
          </a:p>
          <a:p>
            <a:pPr eaLnBrk="1" hangingPunct="1">
              <a:lnSpc>
                <a:spcPct val="90000"/>
              </a:lnSpc>
              <a:buFont typeface="Arial" charset="0"/>
              <a:buChar char="►"/>
              <a:defRPr/>
            </a:pPr>
            <a:r>
              <a:rPr lang="de-DE" smtClean="0"/>
              <a:t>Alternativszenario: Alle Energiespar-maßnahmen, die heute von der Politik erwogen werden, sind bereits eingerechnet (das ist also ein aus Sicht der Industrie grenzwertiges Szenario!!) ergibt einen Temperaturanstieg von etwa 3 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5042"/>
                                        </p:tgtEl>
                                        <p:attrNameLst>
                                          <p:attrName>style.visibility</p:attrName>
                                        </p:attrNameLst>
                                      </p:cBhvr>
                                      <p:to>
                                        <p:strVal val="visible"/>
                                      </p:to>
                                    </p:set>
                                    <p:anim calcmode="lin" valueType="num">
                                      <p:cBhvr>
                                        <p:cTn id="7" dur="1000" fill="hold"/>
                                        <p:tgtEl>
                                          <p:spTgt spid="215042"/>
                                        </p:tgtEl>
                                        <p:attrNameLst>
                                          <p:attrName>ppt_x</p:attrName>
                                        </p:attrNameLst>
                                      </p:cBhvr>
                                      <p:tavLst>
                                        <p:tav tm="0">
                                          <p:val>
                                            <p:strVal val="#ppt_x-.2"/>
                                          </p:val>
                                        </p:tav>
                                        <p:tav tm="100000">
                                          <p:val>
                                            <p:strVal val="#ppt_x"/>
                                          </p:val>
                                        </p:tav>
                                      </p:tavLst>
                                    </p:anim>
                                    <p:anim calcmode="lin" valueType="num">
                                      <p:cBhvr>
                                        <p:cTn id="8" dur="1000" fill="hold"/>
                                        <p:tgtEl>
                                          <p:spTgt spid="2150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42"/>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15043">
                                            <p:txEl>
                                              <p:pRg st="0" end="0"/>
                                            </p:txEl>
                                          </p:spTgt>
                                        </p:tgtEl>
                                        <p:attrNameLst>
                                          <p:attrName>style.visibility</p:attrName>
                                        </p:attrNameLst>
                                      </p:cBhvr>
                                      <p:to>
                                        <p:strVal val="visible"/>
                                      </p:to>
                                    </p:set>
                                    <p:animEffect transition="in" filter="fade">
                                      <p:cBhvr>
                                        <p:cTn id="13" dur="500"/>
                                        <p:tgtEl>
                                          <p:spTgt spid="215043">
                                            <p:txEl>
                                              <p:pRg st="0" end="0"/>
                                            </p:txEl>
                                          </p:spTgt>
                                        </p:tgtEl>
                                      </p:cBhvr>
                                    </p:animEffect>
                                    <p:anim calcmode="lin" valueType="num">
                                      <p:cBhvr>
                                        <p:cTn id="14" dur="500" fill="hold"/>
                                        <p:tgtEl>
                                          <p:spTgt spid="21504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150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215043">
                                            <p:txEl>
                                              <p:pRg st="1" end="1"/>
                                            </p:txEl>
                                          </p:spTgt>
                                        </p:tgtEl>
                                        <p:attrNameLst>
                                          <p:attrName>style.visibility</p:attrName>
                                        </p:attrNameLst>
                                      </p:cBhvr>
                                      <p:to>
                                        <p:strVal val="visible"/>
                                      </p:to>
                                    </p:set>
                                    <p:animEffect transition="in" filter="fade">
                                      <p:cBhvr>
                                        <p:cTn id="20" dur="500"/>
                                        <p:tgtEl>
                                          <p:spTgt spid="215043">
                                            <p:txEl>
                                              <p:pRg st="1" end="1"/>
                                            </p:txEl>
                                          </p:spTgt>
                                        </p:tgtEl>
                                      </p:cBhvr>
                                    </p:animEffect>
                                    <p:anim calcmode="lin" valueType="num">
                                      <p:cBhvr>
                                        <p:cTn id="21" dur="500" fill="hold"/>
                                        <p:tgtEl>
                                          <p:spTgt spid="21504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1504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P spid="21504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Rot="1" noChangeArrowheads="1"/>
          </p:cNvSpPr>
          <p:nvPr>
            <p:ph type="title"/>
          </p:nvPr>
        </p:nvSpPr>
        <p:spPr/>
        <p:txBody>
          <a:bodyPr/>
          <a:lstStyle/>
          <a:p>
            <a:pPr eaLnBrk="1" hangingPunct="1">
              <a:defRPr/>
            </a:pPr>
            <a:r>
              <a:rPr lang="de-DE" smtClean="0"/>
              <a:t>Die Sicht der IEA</a:t>
            </a:r>
          </a:p>
        </p:txBody>
      </p:sp>
      <p:sp>
        <p:nvSpPr>
          <p:cNvPr id="216067" name="Rectangle 3"/>
          <p:cNvSpPr>
            <a:spLocks noGrp="1" noRot="1" noChangeArrowheads="1"/>
          </p:cNvSpPr>
          <p:nvPr>
            <p:ph type="body" idx="1"/>
          </p:nvPr>
        </p:nvSpPr>
        <p:spPr>
          <a:xfrm>
            <a:off x="301625" y="1600200"/>
            <a:ext cx="8540750" cy="5068888"/>
          </a:xfrm>
        </p:spPr>
        <p:txBody>
          <a:bodyPr/>
          <a:lstStyle/>
          <a:p>
            <a:pPr eaLnBrk="1" hangingPunct="1">
              <a:lnSpc>
                <a:spcPct val="80000"/>
              </a:lnSpc>
              <a:buFont typeface="Arial" charset="0"/>
              <a:buChar char="►"/>
              <a:defRPr/>
            </a:pPr>
            <a:r>
              <a:rPr lang="de-DE" sz="2800" smtClean="0"/>
              <a:t>Zusätzlich: 450-ppm-Szenario (im original als „notional“ – spekulativer, fiktiver, auch: verträumter Pfad bezeichnet)</a:t>
            </a:r>
          </a:p>
          <a:p>
            <a:pPr eaLnBrk="1" hangingPunct="1">
              <a:lnSpc>
                <a:spcPct val="80000"/>
              </a:lnSpc>
              <a:buFont typeface="Arial" charset="0"/>
              <a:buChar char="►"/>
              <a:defRPr/>
            </a:pPr>
            <a:r>
              <a:rPr lang="de-DE" sz="2800" smtClean="0"/>
              <a:t>Erfüllt bis 2030 die UNDP-Forderungen</a:t>
            </a:r>
          </a:p>
          <a:p>
            <a:pPr eaLnBrk="1" hangingPunct="1">
              <a:lnSpc>
                <a:spcPct val="80000"/>
              </a:lnSpc>
              <a:buFont typeface="Arial" charset="0"/>
              <a:buChar char="►"/>
              <a:defRPr/>
            </a:pPr>
            <a:r>
              <a:rPr lang="de-DE" sz="2800" smtClean="0"/>
              <a:t>Beruht jedoch v. a. auf dem Hochfahren der Kernkraft und der intensiven Nutzung der CCS-Technologie</a:t>
            </a:r>
          </a:p>
          <a:p>
            <a:pPr lvl="1" eaLnBrk="1" hangingPunct="1">
              <a:lnSpc>
                <a:spcPct val="80000"/>
              </a:lnSpc>
              <a:defRPr/>
            </a:pPr>
            <a:r>
              <a:rPr lang="de-DE" sz="2400" smtClean="0"/>
              <a:t>Konsequenz: Leistung der KKW von heute </a:t>
            </a:r>
            <a:br>
              <a:rPr lang="de-DE" sz="2400" smtClean="0"/>
            </a:br>
            <a:r>
              <a:rPr lang="de-DE" sz="2400" smtClean="0"/>
              <a:t>368 auf 830 GW erhöhen</a:t>
            </a:r>
          </a:p>
          <a:p>
            <a:pPr lvl="1" eaLnBrk="1" hangingPunct="1">
              <a:lnSpc>
                <a:spcPct val="80000"/>
              </a:lnSpc>
              <a:defRPr/>
            </a:pPr>
            <a:r>
              <a:rPr lang="de-DE" sz="2400" smtClean="0"/>
              <a:t>Bedeutet: ab heute bis 2030 alle zweieinhalb Wochen einen KKW-Block (~1 GW) zusätzlich zum Ersatz der bis dahin zu verschrottenden Altanlagen neu in Betrieb zu nehmen und diese mit einer jährlichen Verfügbarkeit von 11 Monaten über die Nutzungsdauer zu betreiben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fade">
                                      <p:cBhvr>
                                        <p:cTn id="7" dur="500"/>
                                        <p:tgtEl>
                                          <p:spTgt spid="216067">
                                            <p:txEl>
                                              <p:pRg st="0" end="0"/>
                                            </p:txEl>
                                          </p:spTgt>
                                        </p:tgtEl>
                                      </p:cBhvr>
                                    </p:animEffect>
                                    <p:anim calcmode="lin" valueType="num">
                                      <p:cBhvr>
                                        <p:cTn id="8"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1606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6067">
                                            <p:txEl>
                                              <p:pRg st="1" end="1"/>
                                            </p:txEl>
                                          </p:spTgt>
                                        </p:tgtEl>
                                        <p:attrNameLst>
                                          <p:attrName>style.visibility</p:attrName>
                                        </p:attrNameLst>
                                      </p:cBhvr>
                                      <p:to>
                                        <p:strVal val="visible"/>
                                      </p:to>
                                    </p:set>
                                    <p:animEffect transition="in" filter="fade">
                                      <p:cBhvr>
                                        <p:cTn id="14" dur="500"/>
                                        <p:tgtEl>
                                          <p:spTgt spid="216067">
                                            <p:txEl>
                                              <p:pRg st="1" end="1"/>
                                            </p:txEl>
                                          </p:spTgt>
                                        </p:tgtEl>
                                      </p:cBhvr>
                                    </p:animEffect>
                                    <p:anim calcmode="lin" valueType="num">
                                      <p:cBhvr>
                                        <p:cTn id="15" dur="5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160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6067">
                                            <p:txEl>
                                              <p:pRg st="2" end="2"/>
                                            </p:txEl>
                                          </p:spTgt>
                                        </p:tgtEl>
                                        <p:attrNameLst>
                                          <p:attrName>style.visibility</p:attrName>
                                        </p:attrNameLst>
                                      </p:cBhvr>
                                      <p:to>
                                        <p:strVal val="visible"/>
                                      </p:to>
                                    </p:set>
                                    <p:animEffect transition="in" filter="fade">
                                      <p:cBhvr>
                                        <p:cTn id="21" dur="500"/>
                                        <p:tgtEl>
                                          <p:spTgt spid="216067">
                                            <p:txEl>
                                              <p:pRg st="2" end="2"/>
                                            </p:txEl>
                                          </p:spTgt>
                                        </p:tgtEl>
                                      </p:cBhvr>
                                    </p:animEffect>
                                    <p:anim calcmode="lin" valueType="num">
                                      <p:cBhvr>
                                        <p:cTn id="22"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16067">
                                            <p:txEl>
                                              <p:pRg st="2" end="2"/>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216067">
                                            <p:txEl>
                                              <p:pRg st="3" end="3"/>
                                            </p:txEl>
                                          </p:spTgt>
                                        </p:tgtEl>
                                        <p:attrNameLst>
                                          <p:attrName>style.visibility</p:attrName>
                                        </p:attrNameLst>
                                      </p:cBhvr>
                                      <p:to>
                                        <p:strVal val="visible"/>
                                      </p:to>
                                    </p:set>
                                    <p:animEffect transition="in" filter="fade">
                                      <p:cBhvr>
                                        <p:cTn id="26" dur="500"/>
                                        <p:tgtEl>
                                          <p:spTgt spid="216067">
                                            <p:txEl>
                                              <p:pRg st="3" end="3"/>
                                            </p:txEl>
                                          </p:spTgt>
                                        </p:tgtEl>
                                      </p:cBhvr>
                                    </p:animEffect>
                                    <p:anim calcmode="lin" valueType="num">
                                      <p:cBhvr>
                                        <p:cTn id="27" dur="500" fill="hold"/>
                                        <p:tgtEl>
                                          <p:spTgt spid="216067">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16067">
                                            <p:txEl>
                                              <p:pRg st="3" end="3"/>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216067">
                                            <p:txEl>
                                              <p:pRg st="4" end="4"/>
                                            </p:txEl>
                                          </p:spTgt>
                                        </p:tgtEl>
                                        <p:attrNameLst>
                                          <p:attrName>style.visibility</p:attrName>
                                        </p:attrNameLst>
                                      </p:cBhvr>
                                      <p:to>
                                        <p:strVal val="visible"/>
                                      </p:to>
                                    </p:set>
                                    <p:animEffect transition="in" filter="fade">
                                      <p:cBhvr>
                                        <p:cTn id="31" dur="500"/>
                                        <p:tgtEl>
                                          <p:spTgt spid="216067">
                                            <p:txEl>
                                              <p:pRg st="4" end="4"/>
                                            </p:txEl>
                                          </p:spTgt>
                                        </p:tgtEl>
                                      </p:cBhvr>
                                    </p:animEffect>
                                    <p:anim calcmode="lin" valueType="num">
                                      <p:cBhvr>
                                        <p:cTn id="32" dur="500" fill="hold"/>
                                        <p:tgtEl>
                                          <p:spTgt spid="216067">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1606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p:txBody>
          <a:bodyPr/>
          <a:lstStyle/>
          <a:p>
            <a:pPr eaLnBrk="1" hangingPunct="1">
              <a:defRPr/>
            </a:pPr>
            <a:r>
              <a:rPr lang="de-DE" smtClean="0"/>
              <a:t>Die Sicht von PWC</a:t>
            </a:r>
          </a:p>
        </p:txBody>
      </p:sp>
      <p:sp>
        <p:nvSpPr>
          <p:cNvPr id="217091" name="Rectangle 3"/>
          <p:cNvSpPr>
            <a:spLocks noGrp="1" noRot="1" noChangeArrowheads="1"/>
          </p:cNvSpPr>
          <p:nvPr>
            <p:ph type="body" idx="1"/>
          </p:nvPr>
        </p:nvSpPr>
        <p:spPr/>
        <p:txBody>
          <a:bodyPr/>
          <a:lstStyle/>
          <a:p>
            <a:pPr eaLnBrk="1" hangingPunct="1">
              <a:buFont typeface="Arial" charset="0"/>
              <a:buChar char="►"/>
              <a:defRPr/>
            </a:pPr>
            <a:r>
              <a:rPr lang="de-DE" smtClean="0"/>
              <a:t>Die PWC-Prognose bleibt ebenfalls weit hinter den UNDP-Zielsetzungen zurück</a:t>
            </a:r>
          </a:p>
          <a:p>
            <a:pPr eaLnBrk="1" hangingPunct="1">
              <a:buFont typeface="Arial" charset="0"/>
              <a:buChar char="►"/>
              <a:defRPr/>
            </a:pPr>
            <a:r>
              <a:rPr lang="de-DE" smtClean="0"/>
              <a:t>Eine Sparvariante liegt etwa in der Größenordnung des IEA-Alternativszenarios</a:t>
            </a:r>
          </a:p>
          <a:p>
            <a:pPr eaLnBrk="1" hangingPunct="1">
              <a:buFont typeface="Arial" charset="0"/>
              <a:buChar char="►"/>
              <a:defRPr/>
            </a:pPr>
            <a:r>
              <a:rPr lang="de-DE" smtClean="0"/>
              <a:t>Gespart wird v. a. durch Erhöhung der Energieeffizienz (bezogen auf das Sozialprodukt) sowie Ausbau der Kernenergie und der CCS-Technologie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p:cTn id="7" dur="1000" fill="hold"/>
                                        <p:tgtEl>
                                          <p:spTgt spid="217090"/>
                                        </p:tgtEl>
                                        <p:attrNameLst>
                                          <p:attrName>ppt_x</p:attrName>
                                        </p:attrNameLst>
                                      </p:cBhvr>
                                      <p:tavLst>
                                        <p:tav tm="0">
                                          <p:val>
                                            <p:strVal val="#ppt_x-.2"/>
                                          </p:val>
                                        </p:tav>
                                        <p:tav tm="100000">
                                          <p:val>
                                            <p:strVal val="#ppt_x"/>
                                          </p:val>
                                        </p:tav>
                                      </p:tavLst>
                                    </p:anim>
                                    <p:anim calcmode="lin" valueType="num">
                                      <p:cBhvr>
                                        <p:cTn id="8" dur="1000" fill="hold"/>
                                        <p:tgtEl>
                                          <p:spTgt spid="2170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7090"/>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17091">
                                            <p:txEl>
                                              <p:pRg st="0" end="0"/>
                                            </p:txEl>
                                          </p:spTgt>
                                        </p:tgtEl>
                                        <p:attrNameLst>
                                          <p:attrName>style.visibility</p:attrName>
                                        </p:attrNameLst>
                                      </p:cBhvr>
                                      <p:to>
                                        <p:strVal val="visible"/>
                                      </p:to>
                                    </p:set>
                                    <p:animEffect transition="in" filter="fade">
                                      <p:cBhvr>
                                        <p:cTn id="13" dur="500"/>
                                        <p:tgtEl>
                                          <p:spTgt spid="217091">
                                            <p:txEl>
                                              <p:pRg st="0" end="0"/>
                                            </p:txEl>
                                          </p:spTgt>
                                        </p:tgtEl>
                                      </p:cBhvr>
                                    </p:animEffect>
                                    <p:anim calcmode="lin" valueType="num">
                                      <p:cBhvr>
                                        <p:cTn id="14" dur="500" fill="hold"/>
                                        <p:tgtEl>
                                          <p:spTgt spid="21709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170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217091">
                                            <p:txEl>
                                              <p:pRg st="1" end="1"/>
                                            </p:txEl>
                                          </p:spTgt>
                                        </p:tgtEl>
                                        <p:attrNameLst>
                                          <p:attrName>style.visibility</p:attrName>
                                        </p:attrNameLst>
                                      </p:cBhvr>
                                      <p:to>
                                        <p:strVal val="visible"/>
                                      </p:to>
                                    </p:set>
                                    <p:animEffect transition="in" filter="fade">
                                      <p:cBhvr>
                                        <p:cTn id="20" dur="500"/>
                                        <p:tgtEl>
                                          <p:spTgt spid="217091">
                                            <p:txEl>
                                              <p:pRg st="1" end="1"/>
                                            </p:txEl>
                                          </p:spTgt>
                                        </p:tgtEl>
                                      </p:cBhvr>
                                    </p:animEffect>
                                    <p:anim calcmode="lin" valueType="num">
                                      <p:cBhvr>
                                        <p:cTn id="21" dur="500" fill="hold"/>
                                        <p:tgtEl>
                                          <p:spTgt spid="217091">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1709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217091">
                                            <p:txEl>
                                              <p:pRg st="2" end="2"/>
                                            </p:txEl>
                                          </p:spTgt>
                                        </p:tgtEl>
                                        <p:attrNameLst>
                                          <p:attrName>style.visibility</p:attrName>
                                        </p:attrNameLst>
                                      </p:cBhvr>
                                      <p:to>
                                        <p:strVal val="visible"/>
                                      </p:to>
                                    </p:set>
                                    <p:animEffect transition="in" filter="fade">
                                      <p:cBhvr>
                                        <p:cTn id="27" dur="500"/>
                                        <p:tgtEl>
                                          <p:spTgt spid="217091">
                                            <p:txEl>
                                              <p:pRg st="2" end="2"/>
                                            </p:txEl>
                                          </p:spTgt>
                                        </p:tgtEl>
                                      </p:cBhvr>
                                    </p:animEffect>
                                    <p:anim calcmode="lin" valueType="num">
                                      <p:cBhvr>
                                        <p:cTn id="28" dur="500" fill="hold"/>
                                        <p:tgtEl>
                                          <p:spTgt spid="217091">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1709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P spid="21709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p:txBody>
          <a:bodyPr/>
          <a:lstStyle/>
          <a:p>
            <a:pPr eaLnBrk="1" hangingPunct="1">
              <a:defRPr/>
            </a:pPr>
            <a:r>
              <a:rPr lang="de-DE" sz="4000" smtClean="0"/>
              <a:t>Fazit der Konzepte der Energiewirtschaft</a:t>
            </a:r>
          </a:p>
        </p:txBody>
      </p:sp>
      <p:sp>
        <p:nvSpPr>
          <p:cNvPr id="218115" name="Rectangle 3"/>
          <p:cNvSpPr>
            <a:spLocks noGrp="1" noRot="1" noChangeArrowheads="1"/>
          </p:cNvSpPr>
          <p:nvPr>
            <p:ph type="body" idx="1"/>
          </p:nvPr>
        </p:nvSpPr>
        <p:spPr/>
        <p:txBody>
          <a:bodyPr/>
          <a:lstStyle/>
          <a:p>
            <a:pPr eaLnBrk="1" hangingPunct="1">
              <a:buFont typeface="Arial" charset="0"/>
              <a:buChar char="►"/>
              <a:defRPr/>
            </a:pPr>
            <a:r>
              <a:rPr lang="de-DE" sz="2800" smtClean="0"/>
              <a:t>Vorstellungen der etablierten Energiewirtschaft laufen auf kaum bzw. ungebremste weitere Temperaturerhöhung hinaus – absehbar: 5 K</a:t>
            </a:r>
          </a:p>
          <a:p>
            <a:pPr eaLnBrk="1" hangingPunct="1">
              <a:buFont typeface="Arial" charset="0"/>
              <a:buChar char="►"/>
              <a:defRPr/>
            </a:pPr>
            <a:r>
              <a:rPr lang="de-DE" sz="2800" smtClean="0"/>
              <a:t>Langfristig kann ein Absinken der Emissionen bestenfalls auf das heutige Niveau erreicht werden</a:t>
            </a:r>
          </a:p>
          <a:p>
            <a:pPr eaLnBrk="1" hangingPunct="1">
              <a:buFont typeface="Arial" charset="0"/>
              <a:buChar char="►"/>
              <a:defRPr/>
            </a:pPr>
            <a:r>
              <a:rPr lang="de-DE" sz="2800" smtClean="0"/>
              <a:t>Auch das nur zum Preis hoher technologischer Risiken (KKW, CCS)</a:t>
            </a:r>
          </a:p>
          <a:p>
            <a:pPr eaLnBrk="1" hangingPunct="1">
              <a:buFont typeface="Arial" charset="0"/>
              <a:buChar char="►"/>
              <a:defRPr/>
            </a:pPr>
            <a:r>
              <a:rPr lang="de-DE" sz="2800" smtClean="0"/>
              <a:t>Alles andere ist „notional“: Spekulation, Fiktion, Rechenübung auf dem Papier, wünsch-dir-was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8114"/>
                                        </p:tgtEl>
                                        <p:attrNameLst>
                                          <p:attrName>style.visibility</p:attrName>
                                        </p:attrNameLst>
                                      </p:cBhvr>
                                      <p:to>
                                        <p:strVal val="visible"/>
                                      </p:to>
                                    </p:set>
                                    <p:anim calcmode="lin" valueType="num">
                                      <p:cBhvr>
                                        <p:cTn id="7" dur="1000" fill="hold"/>
                                        <p:tgtEl>
                                          <p:spTgt spid="218114"/>
                                        </p:tgtEl>
                                        <p:attrNameLst>
                                          <p:attrName>ppt_x</p:attrName>
                                        </p:attrNameLst>
                                      </p:cBhvr>
                                      <p:tavLst>
                                        <p:tav tm="0">
                                          <p:val>
                                            <p:strVal val="#ppt_x-.2"/>
                                          </p:val>
                                        </p:tav>
                                        <p:tav tm="100000">
                                          <p:val>
                                            <p:strVal val="#ppt_x"/>
                                          </p:val>
                                        </p:tav>
                                      </p:tavLst>
                                    </p:anim>
                                    <p:anim calcmode="lin" valueType="num">
                                      <p:cBhvr>
                                        <p:cTn id="8" dur="1000" fill="hold"/>
                                        <p:tgtEl>
                                          <p:spTgt spid="2181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8114"/>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18115">
                                            <p:txEl>
                                              <p:pRg st="0" end="0"/>
                                            </p:txEl>
                                          </p:spTgt>
                                        </p:tgtEl>
                                        <p:attrNameLst>
                                          <p:attrName>style.visibility</p:attrName>
                                        </p:attrNameLst>
                                      </p:cBhvr>
                                      <p:to>
                                        <p:strVal val="visible"/>
                                      </p:to>
                                    </p:set>
                                    <p:animEffect transition="in" filter="fade">
                                      <p:cBhvr>
                                        <p:cTn id="13" dur="500"/>
                                        <p:tgtEl>
                                          <p:spTgt spid="218115">
                                            <p:txEl>
                                              <p:pRg st="0" end="0"/>
                                            </p:txEl>
                                          </p:spTgt>
                                        </p:tgtEl>
                                      </p:cBhvr>
                                    </p:animEffect>
                                    <p:anim calcmode="lin" valueType="num">
                                      <p:cBhvr>
                                        <p:cTn id="14" dur="500" fill="hold"/>
                                        <p:tgtEl>
                                          <p:spTgt spid="21811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181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218115">
                                            <p:txEl>
                                              <p:pRg st="1" end="1"/>
                                            </p:txEl>
                                          </p:spTgt>
                                        </p:tgtEl>
                                        <p:attrNameLst>
                                          <p:attrName>style.visibility</p:attrName>
                                        </p:attrNameLst>
                                      </p:cBhvr>
                                      <p:to>
                                        <p:strVal val="visible"/>
                                      </p:to>
                                    </p:set>
                                    <p:animEffect transition="in" filter="fade">
                                      <p:cBhvr>
                                        <p:cTn id="20" dur="500"/>
                                        <p:tgtEl>
                                          <p:spTgt spid="218115">
                                            <p:txEl>
                                              <p:pRg st="1" end="1"/>
                                            </p:txEl>
                                          </p:spTgt>
                                        </p:tgtEl>
                                      </p:cBhvr>
                                    </p:animEffect>
                                    <p:anim calcmode="lin" valueType="num">
                                      <p:cBhvr>
                                        <p:cTn id="21" dur="500" fill="hold"/>
                                        <p:tgtEl>
                                          <p:spTgt spid="21811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181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218115">
                                            <p:txEl>
                                              <p:pRg st="2" end="2"/>
                                            </p:txEl>
                                          </p:spTgt>
                                        </p:tgtEl>
                                        <p:attrNameLst>
                                          <p:attrName>style.visibility</p:attrName>
                                        </p:attrNameLst>
                                      </p:cBhvr>
                                      <p:to>
                                        <p:strVal val="visible"/>
                                      </p:to>
                                    </p:set>
                                    <p:animEffect transition="in" filter="fade">
                                      <p:cBhvr>
                                        <p:cTn id="27" dur="500"/>
                                        <p:tgtEl>
                                          <p:spTgt spid="218115">
                                            <p:txEl>
                                              <p:pRg st="2" end="2"/>
                                            </p:txEl>
                                          </p:spTgt>
                                        </p:tgtEl>
                                      </p:cBhvr>
                                    </p:animEffect>
                                    <p:anim calcmode="lin" valueType="num">
                                      <p:cBhvr>
                                        <p:cTn id="28" dur="500" fill="hold"/>
                                        <p:tgtEl>
                                          <p:spTgt spid="2181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181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218115">
                                            <p:txEl>
                                              <p:pRg st="3" end="3"/>
                                            </p:txEl>
                                          </p:spTgt>
                                        </p:tgtEl>
                                        <p:attrNameLst>
                                          <p:attrName>style.visibility</p:attrName>
                                        </p:attrNameLst>
                                      </p:cBhvr>
                                      <p:to>
                                        <p:strVal val="visible"/>
                                      </p:to>
                                    </p:set>
                                    <p:animEffect transition="in" filter="fade">
                                      <p:cBhvr>
                                        <p:cTn id="34" dur="500"/>
                                        <p:tgtEl>
                                          <p:spTgt spid="218115">
                                            <p:txEl>
                                              <p:pRg st="3" end="3"/>
                                            </p:txEl>
                                          </p:spTgt>
                                        </p:tgtEl>
                                      </p:cBhvr>
                                    </p:animEffect>
                                    <p:anim calcmode="lin" valueType="num">
                                      <p:cBhvr>
                                        <p:cTn id="35" dur="500" fill="hold"/>
                                        <p:tgtEl>
                                          <p:spTgt spid="21811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21811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P spid="2181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p:txBody>
          <a:bodyPr/>
          <a:lstStyle/>
          <a:p>
            <a:pPr eaLnBrk="1" hangingPunct="1">
              <a:defRPr/>
            </a:pPr>
            <a:r>
              <a:rPr lang="de-DE" smtClean="0"/>
              <a:t>Momentaufnahme</a:t>
            </a:r>
          </a:p>
        </p:txBody>
      </p:sp>
      <p:sp>
        <p:nvSpPr>
          <p:cNvPr id="167939" name="Rectangle 3"/>
          <p:cNvSpPr>
            <a:spLocks noGrp="1" noRot="1" noChangeArrowheads="1"/>
          </p:cNvSpPr>
          <p:nvPr>
            <p:ph type="body" idx="1"/>
          </p:nvPr>
        </p:nvSpPr>
        <p:spPr>
          <a:xfrm>
            <a:off x="301625" y="1600200"/>
            <a:ext cx="8540750" cy="5257800"/>
          </a:xfrm>
        </p:spPr>
        <p:txBody>
          <a:bodyPr/>
          <a:lstStyle/>
          <a:p>
            <a:pPr eaLnBrk="1" hangingPunct="1">
              <a:buFont typeface="Arial" charset="0"/>
              <a:buChar char="►"/>
              <a:defRPr/>
            </a:pPr>
            <a:r>
              <a:rPr lang="de-DE" smtClean="0"/>
              <a:t>Wie kommt es zu einer solchen Wertung der Bali-Konferenz, im Gegensatz zur Wertung der Bundesregierung:</a:t>
            </a:r>
          </a:p>
          <a:p>
            <a:pPr lvl="1" eaLnBrk="1" hangingPunct="1">
              <a:defRPr/>
            </a:pPr>
            <a:r>
              <a:rPr lang="de-DE" smtClean="0"/>
              <a:t>die Staaten würden „anerkennen, dass die Industrieländer bis 2020 ihre Emissionen um 25% bis 40% senken müssen“ [www.bmu.de]?</a:t>
            </a:r>
          </a:p>
          <a:p>
            <a:pPr eaLnBrk="1" hangingPunct="1">
              <a:buFont typeface="Arial" charset="0"/>
              <a:buChar char="►"/>
              <a:defRPr/>
            </a:pPr>
            <a:r>
              <a:rPr lang="de-DE" smtClean="0"/>
              <a:t>Wie ist die Situation? Kann noch etwas getan werden?</a:t>
            </a:r>
          </a:p>
          <a:p>
            <a:pPr eaLnBrk="1" hangingPunct="1">
              <a:buFont typeface="Arial" charset="0"/>
              <a:buChar char="►"/>
              <a:defRPr/>
            </a:pPr>
            <a:r>
              <a:rPr lang="de-DE" smtClean="0"/>
              <a:t>Was kann getan werden?</a:t>
            </a:r>
          </a:p>
          <a:p>
            <a:pPr eaLnBrk="1" hangingPunct="1">
              <a:buFont typeface="Arial" charset="0"/>
              <a:buChar char="►"/>
              <a:defRPr/>
            </a:pPr>
            <a:r>
              <a:rPr lang="de-DE" smtClean="0"/>
              <a:t>Was kann ich tun?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500"/>
                                        <p:tgtEl>
                                          <p:spTgt spid="167939">
                                            <p:txEl>
                                              <p:pRg st="0" end="0"/>
                                            </p:txEl>
                                          </p:spTgt>
                                        </p:tgtEl>
                                      </p:cBhvr>
                                    </p:animEffect>
                                    <p:anim calcmode="lin" valueType="num">
                                      <p:cBhvr>
                                        <p:cTn id="8" dur="5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67939">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fade">
                                      <p:cBhvr>
                                        <p:cTn id="12" dur="500"/>
                                        <p:tgtEl>
                                          <p:spTgt spid="167939">
                                            <p:txEl>
                                              <p:pRg st="1" end="1"/>
                                            </p:txEl>
                                          </p:spTgt>
                                        </p:tgtEl>
                                      </p:cBhvr>
                                    </p:animEffect>
                                    <p:anim calcmode="lin" valueType="num">
                                      <p:cBhvr>
                                        <p:cTn id="13" dur="5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679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167939">
                                            <p:txEl>
                                              <p:pRg st="2" end="2"/>
                                            </p:txEl>
                                          </p:spTgt>
                                        </p:tgtEl>
                                        <p:attrNameLst>
                                          <p:attrName>style.visibility</p:attrName>
                                        </p:attrNameLst>
                                      </p:cBhvr>
                                      <p:to>
                                        <p:strVal val="visible"/>
                                      </p:to>
                                    </p:set>
                                    <p:animEffect transition="in" filter="fade">
                                      <p:cBhvr>
                                        <p:cTn id="19" dur="500"/>
                                        <p:tgtEl>
                                          <p:spTgt spid="167939">
                                            <p:txEl>
                                              <p:pRg st="2" end="2"/>
                                            </p:txEl>
                                          </p:spTgt>
                                        </p:tgtEl>
                                      </p:cBhvr>
                                    </p:animEffect>
                                    <p:anim calcmode="lin" valueType="num">
                                      <p:cBhvr>
                                        <p:cTn id="20" dur="5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16793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167939">
                                            <p:txEl>
                                              <p:pRg st="3" end="3"/>
                                            </p:txEl>
                                          </p:spTgt>
                                        </p:tgtEl>
                                        <p:attrNameLst>
                                          <p:attrName>style.visibility</p:attrName>
                                        </p:attrNameLst>
                                      </p:cBhvr>
                                      <p:to>
                                        <p:strVal val="visible"/>
                                      </p:to>
                                    </p:set>
                                    <p:animEffect transition="in" filter="fade">
                                      <p:cBhvr>
                                        <p:cTn id="26" dur="500"/>
                                        <p:tgtEl>
                                          <p:spTgt spid="167939">
                                            <p:txEl>
                                              <p:pRg st="3" end="3"/>
                                            </p:txEl>
                                          </p:spTgt>
                                        </p:tgtEl>
                                      </p:cBhvr>
                                    </p:animEffect>
                                    <p:anim calcmode="lin" valueType="num">
                                      <p:cBhvr>
                                        <p:cTn id="27" dur="5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6793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167939">
                                            <p:txEl>
                                              <p:pRg st="4" end="4"/>
                                            </p:txEl>
                                          </p:spTgt>
                                        </p:tgtEl>
                                        <p:attrNameLst>
                                          <p:attrName>style.visibility</p:attrName>
                                        </p:attrNameLst>
                                      </p:cBhvr>
                                      <p:to>
                                        <p:strVal val="visible"/>
                                      </p:to>
                                    </p:set>
                                    <p:animEffect transition="in" filter="fade">
                                      <p:cBhvr>
                                        <p:cTn id="33" dur="500"/>
                                        <p:tgtEl>
                                          <p:spTgt spid="167939">
                                            <p:txEl>
                                              <p:pRg st="4" end="4"/>
                                            </p:txEl>
                                          </p:spTgt>
                                        </p:tgtEl>
                                      </p:cBhvr>
                                    </p:animEffect>
                                    <p:anim calcmode="lin" valueType="num">
                                      <p:cBhvr>
                                        <p:cTn id="34" dur="5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16793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a:lstStyle/>
          <a:p>
            <a:pPr eaLnBrk="1" hangingPunct="1">
              <a:defRPr/>
            </a:pPr>
            <a:r>
              <a:rPr lang="de-DE" smtClean="0"/>
              <a:t>Ausweg Kernkraft?</a:t>
            </a:r>
          </a:p>
        </p:txBody>
      </p:sp>
      <p:sp>
        <p:nvSpPr>
          <p:cNvPr id="219139" name="Rectangle 3"/>
          <p:cNvSpPr>
            <a:spLocks noGrp="1" noRot="1" noChangeArrowheads="1"/>
          </p:cNvSpPr>
          <p:nvPr>
            <p:ph type="body" idx="1"/>
          </p:nvPr>
        </p:nvSpPr>
        <p:spPr>
          <a:xfrm>
            <a:off x="214313" y="1571625"/>
            <a:ext cx="8540750" cy="5141913"/>
          </a:xfrm>
        </p:spPr>
        <p:txBody>
          <a:bodyPr/>
          <a:lstStyle/>
          <a:p>
            <a:pPr eaLnBrk="1" hangingPunct="1">
              <a:lnSpc>
                <a:spcPct val="90000"/>
              </a:lnSpc>
              <a:buFont typeface="Arial" charset="0"/>
              <a:buChar char="►"/>
              <a:defRPr/>
            </a:pPr>
            <a:r>
              <a:rPr lang="de-DE" sz="2400" dirty="0" smtClean="0"/>
              <a:t>Extreme gesellschaftliche Kosten</a:t>
            </a:r>
          </a:p>
          <a:p>
            <a:pPr lvl="1" eaLnBrk="1" hangingPunct="1">
              <a:lnSpc>
                <a:spcPct val="90000"/>
              </a:lnSpc>
              <a:defRPr/>
            </a:pPr>
            <a:r>
              <a:rPr lang="de-DE" sz="2000" dirty="0" smtClean="0"/>
              <a:t>Förderung weltweit kumulativ bisher &gt;1.000 Mrd. $</a:t>
            </a:r>
            <a:br>
              <a:rPr lang="de-DE" sz="2000" dirty="0" smtClean="0"/>
            </a:br>
            <a:r>
              <a:rPr lang="de-DE" sz="2000" dirty="0" smtClean="0"/>
              <a:t>(im Vergleich regenerativ: 40 Mrd. $)</a:t>
            </a:r>
          </a:p>
          <a:p>
            <a:pPr eaLnBrk="1" hangingPunct="1">
              <a:lnSpc>
                <a:spcPct val="90000"/>
              </a:lnSpc>
              <a:buFont typeface="Arial" charset="0"/>
              <a:buChar char="►"/>
              <a:defRPr/>
            </a:pPr>
            <a:r>
              <a:rPr lang="de-DE" sz="2400" dirty="0" smtClean="0"/>
              <a:t>Unfallrisiko („Rest“-Risiko)</a:t>
            </a:r>
          </a:p>
          <a:p>
            <a:pPr lvl="1" eaLnBrk="1" hangingPunct="1">
              <a:lnSpc>
                <a:spcPct val="90000"/>
              </a:lnSpc>
              <a:defRPr/>
            </a:pPr>
            <a:r>
              <a:rPr lang="de-DE" sz="2000" dirty="0" smtClean="0"/>
              <a:t>Tschernobyl, </a:t>
            </a:r>
            <a:r>
              <a:rPr lang="de-DE" sz="2000" dirty="0" err="1" smtClean="0"/>
              <a:t>Forsmark</a:t>
            </a:r>
            <a:r>
              <a:rPr lang="de-DE" sz="2000" dirty="0" smtClean="0"/>
              <a:t> (2007)</a:t>
            </a:r>
          </a:p>
          <a:p>
            <a:pPr lvl="1" eaLnBrk="1" hangingPunct="1">
              <a:lnSpc>
                <a:spcPct val="90000"/>
              </a:lnSpc>
              <a:defRPr/>
            </a:pPr>
            <a:r>
              <a:rPr lang="de-DE" sz="2000" dirty="0" smtClean="0"/>
              <a:t>Staatshaftung, wenn Schäden &gt; 2,5 Mrd. € sind</a:t>
            </a:r>
          </a:p>
          <a:p>
            <a:pPr eaLnBrk="1" hangingPunct="1">
              <a:lnSpc>
                <a:spcPct val="90000"/>
              </a:lnSpc>
              <a:buFont typeface="Arial" charset="0"/>
              <a:buChar char="►"/>
              <a:defRPr/>
            </a:pPr>
            <a:r>
              <a:rPr lang="de-DE" sz="2400" dirty="0" smtClean="0"/>
              <a:t>ungelöste Endlagerung</a:t>
            </a:r>
          </a:p>
          <a:p>
            <a:pPr eaLnBrk="1" hangingPunct="1">
              <a:lnSpc>
                <a:spcPct val="90000"/>
              </a:lnSpc>
              <a:buFont typeface="Arial" charset="0"/>
              <a:buChar char="►"/>
              <a:defRPr/>
            </a:pPr>
            <a:r>
              <a:rPr lang="de-DE" sz="2400" dirty="0" smtClean="0"/>
              <a:t>Verknüpfung mit Kernwaffen</a:t>
            </a:r>
          </a:p>
          <a:p>
            <a:pPr eaLnBrk="1" hangingPunct="1">
              <a:lnSpc>
                <a:spcPct val="90000"/>
              </a:lnSpc>
              <a:buFont typeface="Arial" charset="0"/>
              <a:buChar char="►"/>
              <a:defRPr/>
            </a:pPr>
            <a:r>
              <a:rPr lang="de-DE" sz="2400" dirty="0" err="1" smtClean="0"/>
              <a:t>Reservenreichweite</a:t>
            </a:r>
            <a:endParaRPr lang="de-DE" sz="2400" dirty="0" smtClean="0"/>
          </a:p>
          <a:p>
            <a:pPr lvl="1" eaLnBrk="1" hangingPunct="1">
              <a:lnSpc>
                <a:spcPct val="90000"/>
              </a:lnSpc>
              <a:defRPr/>
            </a:pPr>
            <a:r>
              <a:rPr lang="de-DE" sz="2000" dirty="0" smtClean="0"/>
              <a:t>50 – 200 Jahre bei heutigem Verbrauch</a:t>
            </a:r>
          </a:p>
          <a:p>
            <a:pPr lvl="1" eaLnBrk="1" hangingPunct="1">
              <a:lnSpc>
                <a:spcPct val="90000"/>
              </a:lnSpc>
              <a:defRPr/>
            </a:pPr>
            <a:r>
              <a:rPr lang="de-DE" sz="2000" dirty="0" smtClean="0"/>
              <a:t>Bei Erhöhung der KKW-Nutzung auf das Fünffache bis 2030 sinkt die Reichweite auf 40 Jahre und bringt eine CO</a:t>
            </a:r>
            <a:r>
              <a:rPr lang="de-DE" sz="2000" baseline="-25000" dirty="0" smtClean="0"/>
              <a:t>2</a:t>
            </a:r>
            <a:r>
              <a:rPr lang="de-DE" sz="2000" dirty="0" smtClean="0"/>
              <a:t>-Emissions-Einsparung von 14%</a:t>
            </a:r>
          </a:p>
          <a:p>
            <a:pPr lvl="1" eaLnBrk="1" hangingPunct="1">
              <a:lnSpc>
                <a:spcPct val="90000"/>
              </a:lnSpc>
              <a:defRPr/>
            </a:pPr>
            <a:r>
              <a:rPr lang="de-DE" sz="2000" dirty="0" smtClean="0"/>
              <a:t>Problem: Zentralisierungszwang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9138"/>
                                        </p:tgtEl>
                                        <p:attrNameLst>
                                          <p:attrName>style.visibility</p:attrName>
                                        </p:attrNameLst>
                                      </p:cBhvr>
                                      <p:to>
                                        <p:strVal val="visible"/>
                                      </p:to>
                                    </p:set>
                                    <p:anim calcmode="lin" valueType="num">
                                      <p:cBhvr>
                                        <p:cTn id="7" dur="1000" fill="hold"/>
                                        <p:tgtEl>
                                          <p:spTgt spid="219138"/>
                                        </p:tgtEl>
                                        <p:attrNameLst>
                                          <p:attrName>ppt_x</p:attrName>
                                        </p:attrNameLst>
                                      </p:cBhvr>
                                      <p:tavLst>
                                        <p:tav tm="0">
                                          <p:val>
                                            <p:strVal val="#ppt_x-.2"/>
                                          </p:val>
                                        </p:tav>
                                        <p:tav tm="100000">
                                          <p:val>
                                            <p:strVal val="#ppt_x"/>
                                          </p:val>
                                        </p:tav>
                                      </p:tavLst>
                                    </p:anim>
                                    <p:anim calcmode="lin" valueType="num">
                                      <p:cBhvr>
                                        <p:cTn id="8" dur="1000" fill="hold"/>
                                        <p:tgtEl>
                                          <p:spTgt spid="2191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91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9139">
                                            <p:txEl>
                                              <p:pRg st="0" end="0"/>
                                            </p:txEl>
                                          </p:spTgt>
                                        </p:tgtEl>
                                        <p:attrNameLst>
                                          <p:attrName>style.visibility</p:attrName>
                                        </p:attrNameLst>
                                      </p:cBhvr>
                                      <p:to>
                                        <p:strVal val="visible"/>
                                      </p:to>
                                    </p:set>
                                    <p:animEffect transition="in" filter="fade">
                                      <p:cBhvr>
                                        <p:cTn id="14" dur="500"/>
                                        <p:tgtEl>
                                          <p:spTgt spid="219139">
                                            <p:txEl>
                                              <p:pRg st="0" end="0"/>
                                            </p:txEl>
                                          </p:spTgt>
                                        </p:tgtEl>
                                      </p:cBhvr>
                                    </p:animEffect>
                                    <p:anim calcmode="lin" valueType="num">
                                      <p:cBhvr>
                                        <p:cTn id="15" dur="500" fill="hold"/>
                                        <p:tgtEl>
                                          <p:spTgt spid="2191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913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19139">
                                            <p:txEl>
                                              <p:pRg st="1" end="1"/>
                                            </p:txEl>
                                          </p:spTgt>
                                        </p:tgtEl>
                                        <p:attrNameLst>
                                          <p:attrName>style.visibility</p:attrName>
                                        </p:attrNameLst>
                                      </p:cBhvr>
                                      <p:to>
                                        <p:strVal val="visible"/>
                                      </p:to>
                                    </p:set>
                                    <p:animEffect transition="in" filter="fade">
                                      <p:cBhvr>
                                        <p:cTn id="19" dur="500"/>
                                        <p:tgtEl>
                                          <p:spTgt spid="219139">
                                            <p:txEl>
                                              <p:pRg st="1" end="1"/>
                                            </p:txEl>
                                          </p:spTgt>
                                        </p:tgtEl>
                                      </p:cBhvr>
                                    </p:animEffect>
                                    <p:anim calcmode="lin" valueType="num">
                                      <p:cBhvr>
                                        <p:cTn id="20" dur="500" fill="hold"/>
                                        <p:tgtEl>
                                          <p:spTgt spid="21913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191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219139">
                                            <p:txEl>
                                              <p:pRg st="2" end="2"/>
                                            </p:txEl>
                                          </p:spTgt>
                                        </p:tgtEl>
                                        <p:attrNameLst>
                                          <p:attrName>style.visibility</p:attrName>
                                        </p:attrNameLst>
                                      </p:cBhvr>
                                      <p:to>
                                        <p:strVal val="visible"/>
                                      </p:to>
                                    </p:set>
                                    <p:animEffect transition="in" filter="fade">
                                      <p:cBhvr>
                                        <p:cTn id="26" dur="500"/>
                                        <p:tgtEl>
                                          <p:spTgt spid="219139">
                                            <p:txEl>
                                              <p:pRg st="2" end="2"/>
                                            </p:txEl>
                                          </p:spTgt>
                                        </p:tgtEl>
                                      </p:cBhvr>
                                    </p:animEffect>
                                    <p:anim calcmode="lin" valueType="num">
                                      <p:cBhvr>
                                        <p:cTn id="27" dur="500" fill="hold"/>
                                        <p:tgtEl>
                                          <p:spTgt spid="219139">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9139">
                                            <p:txEl>
                                              <p:pRg st="2" end="2"/>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219139">
                                            <p:txEl>
                                              <p:pRg st="3" end="3"/>
                                            </p:txEl>
                                          </p:spTgt>
                                        </p:tgtEl>
                                        <p:attrNameLst>
                                          <p:attrName>style.visibility</p:attrName>
                                        </p:attrNameLst>
                                      </p:cBhvr>
                                      <p:to>
                                        <p:strVal val="visible"/>
                                      </p:to>
                                    </p:set>
                                    <p:animEffect transition="in" filter="fade">
                                      <p:cBhvr>
                                        <p:cTn id="31" dur="500"/>
                                        <p:tgtEl>
                                          <p:spTgt spid="219139">
                                            <p:txEl>
                                              <p:pRg st="3" end="3"/>
                                            </p:txEl>
                                          </p:spTgt>
                                        </p:tgtEl>
                                      </p:cBhvr>
                                    </p:animEffect>
                                    <p:anim calcmode="lin" valueType="num">
                                      <p:cBhvr>
                                        <p:cTn id="32" dur="500" fill="hold"/>
                                        <p:tgtEl>
                                          <p:spTgt spid="219139">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219139">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219139">
                                            <p:txEl>
                                              <p:pRg st="4" end="4"/>
                                            </p:txEl>
                                          </p:spTgt>
                                        </p:tgtEl>
                                        <p:attrNameLst>
                                          <p:attrName>style.visibility</p:attrName>
                                        </p:attrNameLst>
                                      </p:cBhvr>
                                      <p:to>
                                        <p:strVal val="visible"/>
                                      </p:to>
                                    </p:set>
                                    <p:animEffect transition="in" filter="fade">
                                      <p:cBhvr>
                                        <p:cTn id="36" dur="500"/>
                                        <p:tgtEl>
                                          <p:spTgt spid="219139">
                                            <p:txEl>
                                              <p:pRg st="4" end="4"/>
                                            </p:txEl>
                                          </p:spTgt>
                                        </p:tgtEl>
                                      </p:cBhvr>
                                    </p:animEffect>
                                    <p:anim calcmode="lin" valueType="num">
                                      <p:cBhvr>
                                        <p:cTn id="37" dur="500" fill="hold"/>
                                        <p:tgtEl>
                                          <p:spTgt spid="219139">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1913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4" presetClass="entr" presetSubtype="0" fill="hold" grpId="0" nodeType="clickEffect">
                                  <p:stCondLst>
                                    <p:cond delay="0"/>
                                  </p:stCondLst>
                                  <p:childTnLst>
                                    <p:set>
                                      <p:cBhvr>
                                        <p:cTn id="42" dur="1" fill="hold">
                                          <p:stCondLst>
                                            <p:cond delay="0"/>
                                          </p:stCondLst>
                                        </p:cTn>
                                        <p:tgtEl>
                                          <p:spTgt spid="219139">
                                            <p:txEl>
                                              <p:pRg st="5" end="5"/>
                                            </p:txEl>
                                          </p:spTgt>
                                        </p:tgtEl>
                                        <p:attrNameLst>
                                          <p:attrName>style.visibility</p:attrName>
                                        </p:attrNameLst>
                                      </p:cBhvr>
                                      <p:to>
                                        <p:strVal val="visible"/>
                                      </p:to>
                                    </p:set>
                                    <p:animEffect transition="in" filter="fade">
                                      <p:cBhvr>
                                        <p:cTn id="43" dur="500"/>
                                        <p:tgtEl>
                                          <p:spTgt spid="219139">
                                            <p:txEl>
                                              <p:pRg st="5" end="5"/>
                                            </p:txEl>
                                          </p:spTgt>
                                        </p:tgtEl>
                                      </p:cBhvr>
                                    </p:animEffect>
                                    <p:anim calcmode="lin" valueType="num">
                                      <p:cBhvr>
                                        <p:cTn id="44" dur="500" fill="hold"/>
                                        <p:tgtEl>
                                          <p:spTgt spid="219139">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219139">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4" presetClass="entr" presetSubtype="0" fill="hold" grpId="0" nodeType="clickEffect">
                                  <p:stCondLst>
                                    <p:cond delay="0"/>
                                  </p:stCondLst>
                                  <p:childTnLst>
                                    <p:set>
                                      <p:cBhvr>
                                        <p:cTn id="49" dur="1" fill="hold">
                                          <p:stCondLst>
                                            <p:cond delay="0"/>
                                          </p:stCondLst>
                                        </p:cTn>
                                        <p:tgtEl>
                                          <p:spTgt spid="219139">
                                            <p:txEl>
                                              <p:pRg st="6" end="6"/>
                                            </p:txEl>
                                          </p:spTgt>
                                        </p:tgtEl>
                                        <p:attrNameLst>
                                          <p:attrName>style.visibility</p:attrName>
                                        </p:attrNameLst>
                                      </p:cBhvr>
                                      <p:to>
                                        <p:strVal val="visible"/>
                                      </p:to>
                                    </p:set>
                                    <p:animEffect transition="in" filter="fade">
                                      <p:cBhvr>
                                        <p:cTn id="50" dur="500"/>
                                        <p:tgtEl>
                                          <p:spTgt spid="219139">
                                            <p:txEl>
                                              <p:pRg st="6" end="6"/>
                                            </p:txEl>
                                          </p:spTgt>
                                        </p:tgtEl>
                                      </p:cBhvr>
                                    </p:animEffect>
                                    <p:anim calcmode="lin" valueType="num">
                                      <p:cBhvr>
                                        <p:cTn id="51" dur="500" fill="hold"/>
                                        <p:tgtEl>
                                          <p:spTgt spid="219139">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219139">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4" presetClass="entr" presetSubtype="0" fill="hold" grpId="0" nodeType="clickEffect">
                                  <p:stCondLst>
                                    <p:cond delay="0"/>
                                  </p:stCondLst>
                                  <p:childTnLst>
                                    <p:set>
                                      <p:cBhvr>
                                        <p:cTn id="56" dur="1" fill="hold">
                                          <p:stCondLst>
                                            <p:cond delay="0"/>
                                          </p:stCondLst>
                                        </p:cTn>
                                        <p:tgtEl>
                                          <p:spTgt spid="219139">
                                            <p:txEl>
                                              <p:pRg st="7" end="7"/>
                                            </p:txEl>
                                          </p:spTgt>
                                        </p:tgtEl>
                                        <p:attrNameLst>
                                          <p:attrName>style.visibility</p:attrName>
                                        </p:attrNameLst>
                                      </p:cBhvr>
                                      <p:to>
                                        <p:strVal val="visible"/>
                                      </p:to>
                                    </p:set>
                                    <p:animEffect transition="in" filter="fade">
                                      <p:cBhvr>
                                        <p:cTn id="57" dur="500"/>
                                        <p:tgtEl>
                                          <p:spTgt spid="219139">
                                            <p:txEl>
                                              <p:pRg st="7" end="7"/>
                                            </p:txEl>
                                          </p:spTgt>
                                        </p:tgtEl>
                                      </p:cBhvr>
                                    </p:animEffect>
                                    <p:anim calcmode="lin" valueType="num">
                                      <p:cBhvr>
                                        <p:cTn id="58" dur="500" fill="hold"/>
                                        <p:tgtEl>
                                          <p:spTgt spid="219139">
                                            <p:txEl>
                                              <p:pRg st="7" end="7"/>
                                            </p:txEl>
                                          </p:spTgt>
                                        </p:tgtEl>
                                        <p:attrNameLst>
                                          <p:attrName>ppt_x</p:attrName>
                                        </p:attrNameLst>
                                      </p:cBhvr>
                                      <p:tavLst>
                                        <p:tav tm="0">
                                          <p:val>
                                            <p:strVal val="#ppt_x"/>
                                          </p:val>
                                        </p:tav>
                                        <p:tav tm="100000">
                                          <p:val>
                                            <p:strVal val="#ppt_x"/>
                                          </p:val>
                                        </p:tav>
                                      </p:tavLst>
                                    </p:anim>
                                    <p:anim calcmode="lin" valueType="num">
                                      <p:cBhvr>
                                        <p:cTn id="59" dur="500" fill="hold"/>
                                        <p:tgtEl>
                                          <p:spTgt spid="219139">
                                            <p:txEl>
                                              <p:pRg st="7" end="7"/>
                                            </p:txEl>
                                          </p:spTgt>
                                        </p:tgtEl>
                                        <p:attrNameLst>
                                          <p:attrName>ppt_y</p:attrName>
                                        </p:attrNameLst>
                                      </p:cBhvr>
                                      <p:tavLst>
                                        <p:tav tm="0">
                                          <p:val>
                                            <p:strVal val="#ppt_y+.05"/>
                                          </p:val>
                                        </p:tav>
                                        <p:tav tm="100000">
                                          <p:val>
                                            <p:strVal val="#ppt_y"/>
                                          </p:val>
                                        </p:tav>
                                      </p:tavLst>
                                    </p:anim>
                                  </p:childTnLst>
                                </p:cTn>
                              </p:par>
                              <p:par>
                                <p:cTn id="60" presetID="44" presetClass="entr" presetSubtype="0" fill="hold" grpId="0" nodeType="withEffect">
                                  <p:stCondLst>
                                    <p:cond delay="0"/>
                                  </p:stCondLst>
                                  <p:childTnLst>
                                    <p:set>
                                      <p:cBhvr>
                                        <p:cTn id="61" dur="1" fill="hold">
                                          <p:stCondLst>
                                            <p:cond delay="0"/>
                                          </p:stCondLst>
                                        </p:cTn>
                                        <p:tgtEl>
                                          <p:spTgt spid="219139">
                                            <p:txEl>
                                              <p:pRg st="8" end="8"/>
                                            </p:txEl>
                                          </p:spTgt>
                                        </p:tgtEl>
                                        <p:attrNameLst>
                                          <p:attrName>style.visibility</p:attrName>
                                        </p:attrNameLst>
                                      </p:cBhvr>
                                      <p:to>
                                        <p:strVal val="visible"/>
                                      </p:to>
                                    </p:set>
                                    <p:animEffect transition="in" filter="fade">
                                      <p:cBhvr>
                                        <p:cTn id="62" dur="500"/>
                                        <p:tgtEl>
                                          <p:spTgt spid="219139">
                                            <p:txEl>
                                              <p:pRg st="8" end="8"/>
                                            </p:txEl>
                                          </p:spTgt>
                                        </p:tgtEl>
                                      </p:cBhvr>
                                    </p:animEffect>
                                    <p:anim calcmode="lin" valueType="num">
                                      <p:cBhvr>
                                        <p:cTn id="63" dur="500" fill="hold"/>
                                        <p:tgtEl>
                                          <p:spTgt spid="219139">
                                            <p:txEl>
                                              <p:pRg st="8" end="8"/>
                                            </p:txEl>
                                          </p:spTgt>
                                        </p:tgtEl>
                                        <p:attrNameLst>
                                          <p:attrName>ppt_x</p:attrName>
                                        </p:attrNameLst>
                                      </p:cBhvr>
                                      <p:tavLst>
                                        <p:tav tm="0">
                                          <p:val>
                                            <p:strVal val="#ppt_x"/>
                                          </p:val>
                                        </p:tav>
                                        <p:tav tm="100000">
                                          <p:val>
                                            <p:strVal val="#ppt_x"/>
                                          </p:val>
                                        </p:tav>
                                      </p:tavLst>
                                    </p:anim>
                                    <p:anim calcmode="lin" valueType="num">
                                      <p:cBhvr>
                                        <p:cTn id="64" dur="500" fill="hold"/>
                                        <p:tgtEl>
                                          <p:spTgt spid="219139">
                                            <p:txEl>
                                              <p:pRg st="8" end="8"/>
                                            </p:txEl>
                                          </p:spTgt>
                                        </p:tgtEl>
                                        <p:attrNameLst>
                                          <p:attrName>ppt_y</p:attrName>
                                        </p:attrNameLst>
                                      </p:cBhvr>
                                      <p:tavLst>
                                        <p:tav tm="0">
                                          <p:val>
                                            <p:strVal val="#ppt_y+.05"/>
                                          </p:val>
                                        </p:tav>
                                        <p:tav tm="100000">
                                          <p:val>
                                            <p:strVal val="#ppt_y"/>
                                          </p:val>
                                        </p:tav>
                                      </p:tavLst>
                                    </p:anim>
                                  </p:childTnLst>
                                </p:cTn>
                              </p:par>
                              <p:par>
                                <p:cTn id="65" presetID="44" presetClass="entr" presetSubtype="0" fill="hold" grpId="0" nodeType="withEffect">
                                  <p:stCondLst>
                                    <p:cond delay="0"/>
                                  </p:stCondLst>
                                  <p:childTnLst>
                                    <p:set>
                                      <p:cBhvr>
                                        <p:cTn id="66" dur="1" fill="hold">
                                          <p:stCondLst>
                                            <p:cond delay="0"/>
                                          </p:stCondLst>
                                        </p:cTn>
                                        <p:tgtEl>
                                          <p:spTgt spid="219139">
                                            <p:txEl>
                                              <p:pRg st="9" end="9"/>
                                            </p:txEl>
                                          </p:spTgt>
                                        </p:tgtEl>
                                        <p:attrNameLst>
                                          <p:attrName>style.visibility</p:attrName>
                                        </p:attrNameLst>
                                      </p:cBhvr>
                                      <p:to>
                                        <p:strVal val="visible"/>
                                      </p:to>
                                    </p:set>
                                    <p:animEffect transition="in" filter="fade">
                                      <p:cBhvr>
                                        <p:cTn id="67" dur="500"/>
                                        <p:tgtEl>
                                          <p:spTgt spid="219139">
                                            <p:txEl>
                                              <p:pRg st="9" end="9"/>
                                            </p:txEl>
                                          </p:spTgt>
                                        </p:tgtEl>
                                      </p:cBhvr>
                                    </p:animEffect>
                                    <p:anim calcmode="lin" valueType="num">
                                      <p:cBhvr>
                                        <p:cTn id="68" dur="500" fill="hold"/>
                                        <p:tgtEl>
                                          <p:spTgt spid="219139">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219139">
                                            <p:txEl>
                                              <p:pRg st="9" end="9"/>
                                            </p:txEl>
                                          </p:spTgt>
                                        </p:tgtEl>
                                        <p:attrNameLst>
                                          <p:attrName>ppt_y</p:attrName>
                                        </p:attrNameLst>
                                      </p:cBhvr>
                                      <p:tavLst>
                                        <p:tav tm="0">
                                          <p:val>
                                            <p:strVal val="#ppt_y+.05"/>
                                          </p:val>
                                        </p:tav>
                                        <p:tav tm="100000">
                                          <p:val>
                                            <p:strVal val="#ppt_y"/>
                                          </p:val>
                                        </p:tav>
                                      </p:tavLst>
                                    </p:anim>
                                  </p:childTnLst>
                                </p:cTn>
                              </p:par>
                              <p:par>
                                <p:cTn id="70" presetID="44" presetClass="entr" presetSubtype="0" fill="hold" grpId="0" nodeType="withEffect">
                                  <p:stCondLst>
                                    <p:cond delay="0"/>
                                  </p:stCondLst>
                                  <p:childTnLst>
                                    <p:set>
                                      <p:cBhvr>
                                        <p:cTn id="71" dur="1" fill="hold">
                                          <p:stCondLst>
                                            <p:cond delay="0"/>
                                          </p:stCondLst>
                                        </p:cTn>
                                        <p:tgtEl>
                                          <p:spTgt spid="219139">
                                            <p:txEl>
                                              <p:pRg st="10" end="10"/>
                                            </p:txEl>
                                          </p:spTgt>
                                        </p:tgtEl>
                                        <p:attrNameLst>
                                          <p:attrName>style.visibility</p:attrName>
                                        </p:attrNameLst>
                                      </p:cBhvr>
                                      <p:to>
                                        <p:strVal val="visible"/>
                                      </p:to>
                                    </p:set>
                                    <p:animEffect transition="in" filter="fade">
                                      <p:cBhvr>
                                        <p:cTn id="72" dur="500"/>
                                        <p:tgtEl>
                                          <p:spTgt spid="219139">
                                            <p:txEl>
                                              <p:pRg st="10" end="10"/>
                                            </p:txEl>
                                          </p:spTgt>
                                        </p:tgtEl>
                                      </p:cBhvr>
                                    </p:animEffect>
                                    <p:anim calcmode="lin" valueType="num">
                                      <p:cBhvr>
                                        <p:cTn id="73" dur="500" fill="hold"/>
                                        <p:tgtEl>
                                          <p:spTgt spid="219139">
                                            <p:txEl>
                                              <p:pRg st="10" end="10"/>
                                            </p:txEl>
                                          </p:spTgt>
                                        </p:tgtEl>
                                        <p:attrNameLst>
                                          <p:attrName>ppt_x</p:attrName>
                                        </p:attrNameLst>
                                      </p:cBhvr>
                                      <p:tavLst>
                                        <p:tav tm="0">
                                          <p:val>
                                            <p:strVal val="#ppt_x"/>
                                          </p:val>
                                        </p:tav>
                                        <p:tav tm="100000">
                                          <p:val>
                                            <p:strVal val="#ppt_x"/>
                                          </p:val>
                                        </p:tav>
                                      </p:tavLst>
                                    </p:anim>
                                    <p:anim calcmode="lin" valueType="num">
                                      <p:cBhvr>
                                        <p:cTn id="74" dur="500" fill="hold"/>
                                        <p:tgtEl>
                                          <p:spTgt spid="219139">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xit" presetSubtype="0" fill="hold" grpId="1" nodeType="clickEffect">
                                  <p:stCondLst>
                                    <p:cond delay="0"/>
                                  </p:stCondLst>
                                  <p:childTnLst>
                                    <p:animEffect transition="out" filter="fade">
                                      <p:cBhvr>
                                        <p:cTn id="78" dur="1000"/>
                                        <p:tgtEl>
                                          <p:spTgt spid="219139">
                                            <p:txEl>
                                              <p:pRg st="0" end="0"/>
                                            </p:txEl>
                                          </p:spTgt>
                                        </p:tgtEl>
                                      </p:cBhvr>
                                    </p:animEffect>
                                    <p:set>
                                      <p:cBhvr>
                                        <p:cTn id="79" dur="1" fill="hold">
                                          <p:stCondLst>
                                            <p:cond delay="999"/>
                                          </p:stCondLst>
                                        </p:cTn>
                                        <p:tgtEl>
                                          <p:spTgt spid="219139">
                                            <p:txEl>
                                              <p:pRg st="0" end="0"/>
                                            </p:txEl>
                                          </p:spTgt>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1000"/>
                                        <p:tgtEl>
                                          <p:spTgt spid="219139">
                                            <p:txEl>
                                              <p:pRg st="1" end="1"/>
                                            </p:txEl>
                                          </p:spTgt>
                                        </p:tgtEl>
                                      </p:cBhvr>
                                    </p:animEffect>
                                    <p:set>
                                      <p:cBhvr>
                                        <p:cTn id="82" dur="1" fill="hold">
                                          <p:stCondLst>
                                            <p:cond delay="999"/>
                                          </p:stCondLst>
                                        </p:cTn>
                                        <p:tgtEl>
                                          <p:spTgt spid="219139">
                                            <p:txEl>
                                              <p:pRg st="1" end="1"/>
                                            </p:txEl>
                                          </p:spTgt>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1000"/>
                                        <p:tgtEl>
                                          <p:spTgt spid="219139">
                                            <p:txEl>
                                              <p:pRg st="2" end="2"/>
                                            </p:txEl>
                                          </p:spTgt>
                                        </p:tgtEl>
                                      </p:cBhvr>
                                    </p:animEffect>
                                    <p:set>
                                      <p:cBhvr>
                                        <p:cTn id="85" dur="1" fill="hold">
                                          <p:stCondLst>
                                            <p:cond delay="999"/>
                                          </p:stCondLst>
                                        </p:cTn>
                                        <p:tgtEl>
                                          <p:spTgt spid="219139">
                                            <p:txEl>
                                              <p:pRg st="2" end="2"/>
                                            </p:txEl>
                                          </p:spTgt>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1000"/>
                                        <p:tgtEl>
                                          <p:spTgt spid="219139">
                                            <p:txEl>
                                              <p:pRg st="3" end="3"/>
                                            </p:txEl>
                                          </p:spTgt>
                                        </p:tgtEl>
                                      </p:cBhvr>
                                    </p:animEffect>
                                    <p:set>
                                      <p:cBhvr>
                                        <p:cTn id="88" dur="1" fill="hold">
                                          <p:stCondLst>
                                            <p:cond delay="999"/>
                                          </p:stCondLst>
                                        </p:cTn>
                                        <p:tgtEl>
                                          <p:spTgt spid="219139">
                                            <p:txEl>
                                              <p:pRg st="3" end="3"/>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1000"/>
                                        <p:tgtEl>
                                          <p:spTgt spid="219139">
                                            <p:txEl>
                                              <p:pRg st="4" end="4"/>
                                            </p:txEl>
                                          </p:spTgt>
                                        </p:tgtEl>
                                      </p:cBhvr>
                                    </p:animEffect>
                                    <p:set>
                                      <p:cBhvr>
                                        <p:cTn id="91" dur="1" fill="hold">
                                          <p:stCondLst>
                                            <p:cond delay="999"/>
                                          </p:stCondLst>
                                        </p:cTn>
                                        <p:tgtEl>
                                          <p:spTgt spid="219139">
                                            <p:txEl>
                                              <p:pRg st="4" end="4"/>
                                            </p:txEl>
                                          </p:spTgt>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1000"/>
                                        <p:tgtEl>
                                          <p:spTgt spid="219139">
                                            <p:txEl>
                                              <p:pRg st="5" end="5"/>
                                            </p:txEl>
                                          </p:spTgt>
                                        </p:tgtEl>
                                      </p:cBhvr>
                                    </p:animEffect>
                                    <p:set>
                                      <p:cBhvr>
                                        <p:cTn id="94" dur="1" fill="hold">
                                          <p:stCondLst>
                                            <p:cond delay="999"/>
                                          </p:stCondLst>
                                        </p:cTn>
                                        <p:tgtEl>
                                          <p:spTgt spid="219139">
                                            <p:txEl>
                                              <p:pRg st="5" end="5"/>
                                            </p:txEl>
                                          </p:spTgt>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1000"/>
                                        <p:tgtEl>
                                          <p:spTgt spid="219139">
                                            <p:txEl>
                                              <p:pRg st="6" end="6"/>
                                            </p:txEl>
                                          </p:spTgt>
                                        </p:tgtEl>
                                      </p:cBhvr>
                                    </p:animEffect>
                                    <p:set>
                                      <p:cBhvr>
                                        <p:cTn id="97" dur="1" fill="hold">
                                          <p:stCondLst>
                                            <p:cond delay="999"/>
                                          </p:stCondLst>
                                        </p:cTn>
                                        <p:tgtEl>
                                          <p:spTgt spid="219139">
                                            <p:txEl>
                                              <p:pRg st="6" end="6"/>
                                            </p:txEl>
                                          </p:spTgt>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1000"/>
                                        <p:tgtEl>
                                          <p:spTgt spid="219139">
                                            <p:txEl>
                                              <p:pRg st="7" end="7"/>
                                            </p:txEl>
                                          </p:spTgt>
                                        </p:tgtEl>
                                      </p:cBhvr>
                                    </p:animEffect>
                                    <p:set>
                                      <p:cBhvr>
                                        <p:cTn id="100" dur="1" fill="hold">
                                          <p:stCondLst>
                                            <p:cond delay="999"/>
                                          </p:stCondLst>
                                        </p:cTn>
                                        <p:tgtEl>
                                          <p:spTgt spid="219139">
                                            <p:txEl>
                                              <p:pRg st="7" end="7"/>
                                            </p:txEl>
                                          </p:spTgt>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1000"/>
                                        <p:tgtEl>
                                          <p:spTgt spid="219139">
                                            <p:txEl>
                                              <p:pRg st="8" end="8"/>
                                            </p:txEl>
                                          </p:spTgt>
                                        </p:tgtEl>
                                      </p:cBhvr>
                                    </p:animEffect>
                                    <p:set>
                                      <p:cBhvr>
                                        <p:cTn id="103" dur="1" fill="hold">
                                          <p:stCondLst>
                                            <p:cond delay="999"/>
                                          </p:stCondLst>
                                        </p:cTn>
                                        <p:tgtEl>
                                          <p:spTgt spid="219139">
                                            <p:txEl>
                                              <p:pRg st="8" end="8"/>
                                            </p:txEl>
                                          </p:spTgt>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1000"/>
                                        <p:tgtEl>
                                          <p:spTgt spid="219139">
                                            <p:txEl>
                                              <p:pRg st="9" end="9"/>
                                            </p:txEl>
                                          </p:spTgt>
                                        </p:tgtEl>
                                      </p:cBhvr>
                                    </p:animEffect>
                                    <p:set>
                                      <p:cBhvr>
                                        <p:cTn id="106" dur="1" fill="hold">
                                          <p:stCondLst>
                                            <p:cond delay="999"/>
                                          </p:stCondLst>
                                        </p:cTn>
                                        <p:tgtEl>
                                          <p:spTgt spid="219139">
                                            <p:txEl>
                                              <p:pRg st="9" end="9"/>
                                            </p:txEl>
                                          </p:spTgt>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1000"/>
                                        <p:tgtEl>
                                          <p:spTgt spid="219139">
                                            <p:txEl>
                                              <p:pRg st="10" end="10"/>
                                            </p:txEl>
                                          </p:spTgt>
                                        </p:tgtEl>
                                      </p:cBhvr>
                                    </p:animEffect>
                                    <p:set>
                                      <p:cBhvr>
                                        <p:cTn id="109" dur="1" fill="hold">
                                          <p:stCondLst>
                                            <p:cond delay="999"/>
                                          </p:stCondLst>
                                        </p:cTn>
                                        <p:tgtEl>
                                          <p:spTgt spid="219139">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219139" grpId="0" build="p"/>
      <p:bldP spid="219139" grpI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rrowheads="1"/>
          </p:cNvSpPr>
          <p:nvPr>
            <p:ph type="title"/>
          </p:nvPr>
        </p:nvSpPr>
        <p:spPr/>
        <p:txBody>
          <a:bodyPr/>
          <a:lstStyle/>
          <a:p>
            <a:pPr eaLnBrk="1" hangingPunct="1">
              <a:defRPr/>
            </a:pPr>
            <a:r>
              <a:rPr lang="de-DE" smtClean="0"/>
              <a:t>Ausweg Biomasse?</a:t>
            </a:r>
          </a:p>
        </p:txBody>
      </p:sp>
      <p:sp>
        <p:nvSpPr>
          <p:cNvPr id="220163" name="Rectangle 3"/>
          <p:cNvSpPr>
            <a:spLocks noGrp="1" noRot="1" noChangeArrowheads="1"/>
          </p:cNvSpPr>
          <p:nvPr>
            <p:ph type="body" idx="1"/>
          </p:nvPr>
        </p:nvSpPr>
        <p:spPr>
          <a:xfrm>
            <a:off x="301625" y="1600200"/>
            <a:ext cx="8540750" cy="5141913"/>
          </a:xfrm>
        </p:spPr>
        <p:txBody>
          <a:bodyPr/>
          <a:lstStyle/>
          <a:p>
            <a:pPr eaLnBrk="1" hangingPunct="1">
              <a:lnSpc>
                <a:spcPct val="90000"/>
              </a:lnSpc>
              <a:buFont typeface="Arial" charset="0"/>
              <a:buChar char="►"/>
              <a:defRPr/>
            </a:pPr>
            <a:r>
              <a:rPr lang="de-DE" sz="2800" smtClean="0"/>
              <a:t>energetische Nutzung von Abfällen (Biogasanlagen) ist uneingeschränkt positiv</a:t>
            </a:r>
          </a:p>
          <a:p>
            <a:pPr eaLnBrk="1" hangingPunct="1">
              <a:lnSpc>
                <a:spcPct val="90000"/>
              </a:lnSpc>
              <a:buFont typeface="Arial" charset="0"/>
              <a:buChar char="►"/>
              <a:defRPr/>
            </a:pPr>
            <a:r>
              <a:rPr lang="de-DE" sz="2800" smtClean="0"/>
              <a:t>Anbau von Energiepflanzen bedeutet klimaschädlichen „Nebenaufwand“: </a:t>
            </a:r>
          </a:p>
          <a:p>
            <a:pPr lvl="1" eaLnBrk="1" hangingPunct="1">
              <a:lnSpc>
                <a:spcPct val="90000"/>
              </a:lnSpc>
              <a:defRPr/>
            </a:pPr>
            <a:r>
              <a:rPr lang="de-DE" sz="2400" smtClean="0"/>
              <a:t>Düngemittel, Treibstoff, industrielle Erzeugung von Ethanol o. Biodiesel</a:t>
            </a:r>
          </a:p>
          <a:p>
            <a:pPr lvl="1" eaLnBrk="1" hangingPunct="1">
              <a:lnSpc>
                <a:spcPct val="90000"/>
              </a:lnSpc>
              <a:defRPr/>
            </a:pPr>
            <a:r>
              <a:rPr lang="de-DE" sz="2400" smtClean="0"/>
              <a:t>auch: durch Düngung Freisetzung von N</a:t>
            </a:r>
            <a:r>
              <a:rPr lang="de-DE" sz="2400" baseline="-25000" smtClean="0"/>
              <a:t>2</a:t>
            </a:r>
            <a:r>
              <a:rPr lang="de-DE" sz="2400" smtClean="0"/>
              <a:t>O als Treibhausgas mit 300-fach stärkerer Wirkung als CO</a:t>
            </a:r>
            <a:r>
              <a:rPr lang="de-DE" sz="2400" baseline="-25000" smtClean="0"/>
              <a:t>2</a:t>
            </a:r>
          </a:p>
          <a:p>
            <a:pPr lvl="1" eaLnBrk="1" hangingPunct="1">
              <a:lnSpc>
                <a:spcPct val="90000"/>
              </a:lnSpc>
              <a:defRPr/>
            </a:pPr>
            <a:r>
              <a:rPr lang="de-DE" sz="2400" smtClean="0"/>
              <a:t>Mengenmäßig problematisch: Wenn die EU 10% der Treibstoffe aus heimischem Biosprit bereitstellen will, ist dafür ein Drittel der landwirtschaftlichen Fläche nötig [SZ, 10.03.2007]</a:t>
            </a:r>
          </a:p>
          <a:p>
            <a:pPr lvl="1" eaLnBrk="1" hangingPunct="1">
              <a:lnSpc>
                <a:spcPct val="90000"/>
              </a:lnSpc>
              <a:defRPr/>
            </a:pPr>
            <a:r>
              <a:rPr lang="de-DE" sz="2400" smtClean="0"/>
              <a:t>weltweit steht die Frage: Hungern oder Auto fahren?</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Rot="1" noChangeArrowheads="1"/>
          </p:cNvSpPr>
          <p:nvPr>
            <p:ph type="title"/>
          </p:nvPr>
        </p:nvSpPr>
        <p:spPr/>
        <p:txBody>
          <a:bodyPr/>
          <a:lstStyle/>
          <a:p>
            <a:pPr eaLnBrk="1" hangingPunct="1">
              <a:defRPr/>
            </a:pPr>
            <a:r>
              <a:rPr lang="de-DE" smtClean="0"/>
              <a:t>Ausweg CCS?</a:t>
            </a:r>
          </a:p>
        </p:txBody>
      </p:sp>
      <p:sp>
        <p:nvSpPr>
          <p:cNvPr id="221187" name="Rectangle 3"/>
          <p:cNvSpPr>
            <a:spLocks noGrp="1" noRot="1" noChangeArrowheads="1"/>
          </p:cNvSpPr>
          <p:nvPr>
            <p:ph type="body" idx="1"/>
          </p:nvPr>
        </p:nvSpPr>
        <p:spPr>
          <a:xfrm>
            <a:off x="301625" y="1600200"/>
            <a:ext cx="8734425" cy="5068888"/>
          </a:xfrm>
        </p:spPr>
        <p:txBody>
          <a:bodyPr/>
          <a:lstStyle/>
          <a:p>
            <a:pPr eaLnBrk="1" hangingPunct="1">
              <a:lnSpc>
                <a:spcPct val="90000"/>
              </a:lnSpc>
              <a:buFont typeface="Arial" charset="0"/>
              <a:buChar char="►"/>
              <a:defRPr/>
            </a:pPr>
            <a:r>
              <a:rPr lang="de-DE" smtClean="0"/>
              <a:t>Carbon Capture and Storage: Abscheidung von CO</a:t>
            </a:r>
            <a:r>
              <a:rPr lang="de-DE" baseline="-25000" smtClean="0"/>
              <a:t>2</a:t>
            </a:r>
            <a:r>
              <a:rPr lang="de-DE" smtClean="0"/>
              <a:t> aus dem Rauchgas, verdichten und endlagern – ergibt dann: clean coal [saubere Kohle]</a:t>
            </a:r>
          </a:p>
          <a:p>
            <a:pPr lvl="1" eaLnBrk="1" hangingPunct="1">
              <a:lnSpc>
                <a:spcPct val="90000"/>
              </a:lnSpc>
              <a:defRPr/>
            </a:pPr>
            <a:r>
              <a:rPr lang="de-DE" smtClean="0"/>
              <a:t>nur im Großkraftwerk sinnvoll (&gt; 1 Mio. CO</a:t>
            </a:r>
            <a:r>
              <a:rPr lang="de-DE" baseline="-25000" smtClean="0"/>
              <a:t>2</a:t>
            </a:r>
            <a:r>
              <a:rPr lang="de-DE" smtClean="0"/>
              <a:t> T/a)</a:t>
            </a:r>
          </a:p>
          <a:p>
            <a:pPr lvl="1" eaLnBrk="1" hangingPunct="1">
              <a:lnSpc>
                <a:spcPct val="90000"/>
              </a:lnSpc>
              <a:defRPr/>
            </a:pPr>
            <a:r>
              <a:rPr lang="de-DE" smtClean="0"/>
              <a:t>nach heutigen Erkenntnissen 90% Rückhaltung</a:t>
            </a:r>
          </a:p>
          <a:p>
            <a:pPr lvl="2" eaLnBrk="1" hangingPunct="1">
              <a:lnSpc>
                <a:spcPct val="90000"/>
              </a:lnSpc>
              <a:buFont typeface="Arial" charset="0"/>
              <a:buChar char="►"/>
              <a:defRPr/>
            </a:pPr>
            <a:r>
              <a:rPr lang="de-DE" smtClean="0"/>
              <a:t>aber: deutlich geringerer Wirkungsgrad (-10 Prozent-Punkte) und zusätzlich werden 15% des erzeugten Stroms zur Verdichtung des CO</a:t>
            </a:r>
            <a:r>
              <a:rPr lang="de-DE" baseline="-25000" smtClean="0"/>
              <a:t>2</a:t>
            </a:r>
            <a:r>
              <a:rPr lang="de-DE" smtClean="0"/>
              <a:t> benötigt</a:t>
            </a:r>
          </a:p>
          <a:p>
            <a:pPr lvl="2" eaLnBrk="1" hangingPunct="1">
              <a:lnSpc>
                <a:spcPct val="90000"/>
              </a:lnSpc>
              <a:buFont typeface="Arial" charset="0"/>
              <a:buChar char="►"/>
              <a:defRPr/>
            </a:pPr>
            <a:r>
              <a:rPr lang="de-DE" smtClean="0"/>
              <a:t>bedeutet, dass die Kraftwerke mind. um die Hälfte größer dimensioniert werden müssen, um die gleiche Strommenge abzugeben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1186"/>
                                        </p:tgtEl>
                                        <p:attrNameLst>
                                          <p:attrName>style.visibility</p:attrName>
                                        </p:attrNameLst>
                                      </p:cBhvr>
                                      <p:to>
                                        <p:strVal val="visible"/>
                                      </p:to>
                                    </p:set>
                                    <p:anim calcmode="lin" valueType="num">
                                      <p:cBhvr>
                                        <p:cTn id="7" dur="1000" fill="hold"/>
                                        <p:tgtEl>
                                          <p:spTgt spid="221186"/>
                                        </p:tgtEl>
                                        <p:attrNameLst>
                                          <p:attrName>ppt_x</p:attrName>
                                        </p:attrNameLst>
                                      </p:cBhvr>
                                      <p:tavLst>
                                        <p:tav tm="0">
                                          <p:val>
                                            <p:strVal val="#ppt_x-.2"/>
                                          </p:val>
                                        </p:tav>
                                        <p:tav tm="100000">
                                          <p:val>
                                            <p:strVal val="#ppt_x"/>
                                          </p:val>
                                        </p:tav>
                                      </p:tavLst>
                                    </p:anim>
                                    <p:anim calcmode="lin" valueType="num">
                                      <p:cBhvr>
                                        <p:cTn id="8" dur="1000" fill="hold"/>
                                        <p:tgtEl>
                                          <p:spTgt spid="2211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1186"/>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21187">
                                            <p:txEl>
                                              <p:pRg st="0" end="0"/>
                                            </p:txEl>
                                          </p:spTgt>
                                        </p:tgtEl>
                                        <p:attrNameLst>
                                          <p:attrName>style.visibility</p:attrName>
                                        </p:attrNameLst>
                                      </p:cBhvr>
                                      <p:to>
                                        <p:strVal val="visible"/>
                                      </p:to>
                                    </p:set>
                                    <p:animEffect transition="in" filter="fade">
                                      <p:cBhvr>
                                        <p:cTn id="13" dur="500"/>
                                        <p:tgtEl>
                                          <p:spTgt spid="221187">
                                            <p:txEl>
                                              <p:pRg st="0" end="0"/>
                                            </p:txEl>
                                          </p:spTgt>
                                        </p:tgtEl>
                                      </p:cBhvr>
                                    </p:animEffect>
                                    <p:anim calcmode="lin" valueType="num">
                                      <p:cBhvr>
                                        <p:cTn id="14"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211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221187">
                                            <p:txEl>
                                              <p:pRg st="1" end="1"/>
                                            </p:txEl>
                                          </p:spTgt>
                                        </p:tgtEl>
                                        <p:attrNameLst>
                                          <p:attrName>style.visibility</p:attrName>
                                        </p:attrNameLst>
                                      </p:cBhvr>
                                      <p:to>
                                        <p:strVal val="visible"/>
                                      </p:to>
                                    </p:set>
                                    <p:animEffect transition="in" filter="fade">
                                      <p:cBhvr>
                                        <p:cTn id="20" dur="500"/>
                                        <p:tgtEl>
                                          <p:spTgt spid="221187">
                                            <p:txEl>
                                              <p:pRg st="1" end="1"/>
                                            </p:txEl>
                                          </p:spTgt>
                                        </p:tgtEl>
                                      </p:cBhvr>
                                    </p:animEffect>
                                    <p:anim calcmode="lin" valueType="num">
                                      <p:cBhvr>
                                        <p:cTn id="21"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2118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221187">
                                            <p:txEl>
                                              <p:pRg st="2" end="2"/>
                                            </p:txEl>
                                          </p:spTgt>
                                        </p:tgtEl>
                                        <p:attrNameLst>
                                          <p:attrName>style.visibility</p:attrName>
                                        </p:attrNameLst>
                                      </p:cBhvr>
                                      <p:to>
                                        <p:strVal val="visible"/>
                                      </p:to>
                                    </p:set>
                                    <p:animEffect transition="in" filter="fade">
                                      <p:cBhvr>
                                        <p:cTn id="27" dur="500"/>
                                        <p:tgtEl>
                                          <p:spTgt spid="221187">
                                            <p:txEl>
                                              <p:pRg st="2" end="2"/>
                                            </p:txEl>
                                          </p:spTgt>
                                        </p:tgtEl>
                                      </p:cBhvr>
                                    </p:animEffect>
                                    <p:anim calcmode="lin" valueType="num">
                                      <p:cBhvr>
                                        <p:cTn id="28"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21187">
                                            <p:txEl>
                                              <p:pRg st="2" end="2"/>
                                            </p:txEl>
                                          </p:spTgt>
                                        </p:tgtEl>
                                        <p:attrNameLst>
                                          <p:attrName>ppt_y</p:attrName>
                                        </p:attrNameLst>
                                      </p:cBhvr>
                                      <p:tavLst>
                                        <p:tav tm="0">
                                          <p:val>
                                            <p:strVal val="#ppt_y+.05"/>
                                          </p:val>
                                        </p:tav>
                                        <p:tav tm="100000">
                                          <p:val>
                                            <p:strVal val="#ppt_y"/>
                                          </p:val>
                                        </p:tav>
                                      </p:tavLst>
                                    </p:anim>
                                  </p:childTnLst>
                                </p:cTn>
                              </p:par>
                              <p:par>
                                <p:cTn id="30" presetID="44" presetClass="entr" presetSubtype="0" fill="hold" grpId="0" nodeType="withEffect">
                                  <p:stCondLst>
                                    <p:cond delay="0"/>
                                  </p:stCondLst>
                                  <p:childTnLst>
                                    <p:set>
                                      <p:cBhvr>
                                        <p:cTn id="31" dur="1" fill="hold">
                                          <p:stCondLst>
                                            <p:cond delay="0"/>
                                          </p:stCondLst>
                                        </p:cTn>
                                        <p:tgtEl>
                                          <p:spTgt spid="221187">
                                            <p:txEl>
                                              <p:pRg st="3" end="3"/>
                                            </p:txEl>
                                          </p:spTgt>
                                        </p:tgtEl>
                                        <p:attrNameLst>
                                          <p:attrName>style.visibility</p:attrName>
                                        </p:attrNameLst>
                                      </p:cBhvr>
                                      <p:to>
                                        <p:strVal val="visible"/>
                                      </p:to>
                                    </p:set>
                                    <p:animEffect transition="in" filter="fade">
                                      <p:cBhvr>
                                        <p:cTn id="32" dur="500"/>
                                        <p:tgtEl>
                                          <p:spTgt spid="221187">
                                            <p:txEl>
                                              <p:pRg st="3" end="3"/>
                                            </p:txEl>
                                          </p:spTgt>
                                        </p:tgtEl>
                                      </p:cBhvr>
                                    </p:animEffect>
                                    <p:anim calcmode="lin" valueType="num">
                                      <p:cBhvr>
                                        <p:cTn id="33" dur="500" fill="hold"/>
                                        <p:tgtEl>
                                          <p:spTgt spid="221187">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21187">
                                            <p:txEl>
                                              <p:pRg st="3" end="3"/>
                                            </p:txEl>
                                          </p:spTgt>
                                        </p:tgtEl>
                                        <p:attrNameLst>
                                          <p:attrName>ppt_y</p:attrName>
                                        </p:attrNameLst>
                                      </p:cBhvr>
                                      <p:tavLst>
                                        <p:tav tm="0">
                                          <p:val>
                                            <p:strVal val="#ppt_y+.05"/>
                                          </p:val>
                                        </p:tav>
                                        <p:tav tm="100000">
                                          <p:val>
                                            <p:strVal val="#ppt_y"/>
                                          </p:val>
                                        </p:tav>
                                      </p:tavLst>
                                    </p:anim>
                                  </p:childTnLst>
                                </p:cTn>
                              </p:par>
                              <p:par>
                                <p:cTn id="35" presetID="44" presetClass="entr" presetSubtype="0" fill="hold" grpId="0" nodeType="withEffect">
                                  <p:stCondLst>
                                    <p:cond delay="0"/>
                                  </p:stCondLst>
                                  <p:childTnLst>
                                    <p:set>
                                      <p:cBhvr>
                                        <p:cTn id="36" dur="1" fill="hold">
                                          <p:stCondLst>
                                            <p:cond delay="0"/>
                                          </p:stCondLst>
                                        </p:cTn>
                                        <p:tgtEl>
                                          <p:spTgt spid="221187">
                                            <p:txEl>
                                              <p:pRg st="4" end="4"/>
                                            </p:txEl>
                                          </p:spTgt>
                                        </p:tgtEl>
                                        <p:attrNameLst>
                                          <p:attrName>style.visibility</p:attrName>
                                        </p:attrNameLst>
                                      </p:cBhvr>
                                      <p:to>
                                        <p:strVal val="visible"/>
                                      </p:to>
                                    </p:set>
                                    <p:animEffect transition="in" filter="fade">
                                      <p:cBhvr>
                                        <p:cTn id="37" dur="500"/>
                                        <p:tgtEl>
                                          <p:spTgt spid="221187">
                                            <p:txEl>
                                              <p:pRg st="4" end="4"/>
                                            </p:txEl>
                                          </p:spTgt>
                                        </p:tgtEl>
                                      </p:cBhvr>
                                    </p:animEffect>
                                    <p:anim calcmode="lin" valueType="num">
                                      <p:cBhvr>
                                        <p:cTn id="38" dur="500" fill="hold"/>
                                        <p:tgtEl>
                                          <p:spTgt spid="221187">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22118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118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pPr eaLnBrk="1" hangingPunct="1">
              <a:defRPr/>
            </a:pPr>
            <a:r>
              <a:rPr lang="de-DE" smtClean="0"/>
              <a:t>Ausweg CCS?</a:t>
            </a:r>
          </a:p>
        </p:txBody>
      </p:sp>
      <p:sp>
        <p:nvSpPr>
          <p:cNvPr id="222211" name="Rectangle 3"/>
          <p:cNvSpPr>
            <a:spLocks noGrp="1" noRot="1" noChangeArrowheads="1"/>
          </p:cNvSpPr>
          <p:nvPr>
            <p:ph type="body" idx="1"/>
          </p:nvPr>
        </p:nvSpPr>
        <p:spPr>
          <a:xfrm>
            <a:off x="301625" y="1600200"/>
            <a:ext cx="8734425" cy="5068888"/>
          </a:xfrm>
        </p:spPr>
        <p:txBody>
          <a:bodyPr/>
          <a:lstStyle/>
          <a:p>
            <a:pPr eaLnBrk="1" hangingPunct="1">
              <a:lnSpc>
                <a:spcPct val="90000"/>
              </a:lnSpc>
              <a:buFont typeface="Arial" charset="0"/>
              <a:buChar char="►"/>
              <a:defRPr/>
            </a:pPr>
            <a:r>
              <a:rPr lang="de-DE" sz="2800" smtClean="0"/>
              <a:t>IEA-Referenzprognose 2030: 41,9 Mrd. t CO</a:t>
            </a:r>
            <a:r>
              <a:rPr lang="de-DE" sz="2800" baseline="-25000" smtClean="0"/>
              <a:t>2</a:t>
            </a:r>
            <a:r>
              <a:rPr lang="de-DE" sz="2800" smtClean="0"/>
              <a:t>, davon 18,7 Mio. t aus Stromerzeugung</a:t>
            </a:r>
          </a:p>
          <a:p>
            <a:pPr eaLnBrk="1" hangingPunct="1">
              <a:lnSpc>
                <a:spcPct val="90000"/>
              </a:lnSpc>
              <a:buFont typeface="Arial" charset="0"/>
              <a:buChar char="►"/>
              <a:defRPr/>
            </a:pPr>
            <a:r>
              <a:rPr lang="de-DE" sz="2800" smtClean="0"/>
              <a:t>selbst wenn alles aufgefangen wird (der WEC hält die Hälfte für realistisch), verbleiben 23,2 Mrd. t</a:t>
            </a:r>
          </a:p>
          <a:p>
            <a:pPr eaLnBrk="1" hangingPunct="1">
              <a:lnSpc>
                <a:spcPct val="90000"/>
              </a:lnSpc>
              <a:buFont typeface="Arial" charset="0"/>
              <a:buChar char="►"/>
              <a:defRPr/>
            </a:pPr>
            <a:r>
              <a:rPr lang="de-DE" sz="2800" smtClean="0"/>
              <a:t>liegt deutlich über dem Reduktionspfad des UNDP und entfernt sich von Jahr zu Jahr weiter…</a:t>
            </a:r>
          </a:p>
          <a:p>
            <a:pPr eaLnBrk="1" hangingPunct="1">
              <a:lnSpc>
                <a:spcPct val="90000"/>
              </a:lnSpc>
              <a:buFont typeface="Arial" charset="0"/>
              <a:buChar char="►"/>
              <a:defRPr/>
            </a:pPr>
            <a:r>
              <a:rPr lang="de-DE" sz="2800" smtClean="0"/>
              <a:t>wohin speichern?:</a:t>
            </a:r>
          </a:p>
          <a:p>
            <a:pPr lvl="1" eaLnBrk="1" hangingPunct="1">
              <a:lnSpc>
                <a:spcPct val="90000"/>
              </a:lnSpc>
              <a:defRPr/>
            </a:pPr>
            <a:r>
              <a:rPr lang="de-DE" sz="2400" smtClean="0"/>
              <a:t>ausgeförderte Öl- und Gaslagerstätten wären erste Wahl </a:t>
            </a:r>
          </a:p>
          <a:p>
            <a:pPr lvl="1" eaLnBrk="1" hangingPunct="1">
              <a:lnSpc>
                <a:spcPct val="90000"/>
              </a:lnSpc>
              <a:defRPr/>
            </a:pPr>
            <a:r>
              <a:rPr lang="de-DE" sz="2400" smtClean="0"/>
              <a:t>weltweit können dort max. 800 Mrd. t CO</a:t>
            </a:r>
            <a:r>
              <a:rPr lang="de-DE" sz="2400" baseline="-25000" smtClean="0"/>
              <a:t>2</a:t>
            </a:r>
            <a:r>
              <a:rPr lang="de-DE" sz="2400" smtClean="0"/>
              <a:t> gespeichert werden - reicht für einige Jahrzehnte</a:t>
            </a:r>
          </a:p>
          <a:p>
            <a:pPr lvl="1" eaLnBrk="1" hangingPunct="1">
              <a:lnSpc>
                <a:spcPct val="90000"/>
              </a:lnSpc>
              <a:defRPr/>
            </a:pPr>
            <a:r>
              <a:rPr lang="de-DE" sz="2400" smtClean="0"/>
              <a:t>erfordert jedoch ein weltumspannendes Pipeline-Netz für flüssiges CO</a:t>
            </a:r>
            <a:r>
              <a:rPr lang="de-DE" sz="2400" baseline="-25000" smtClean="0"/>
              <a:t>2</a:t>
            </a:r>
            <a:r>
              <a:rPr lang="de-DE" sz="2400" smtClean="0"/>
              <a:t> (100 bar Druck!)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fade">
                                      <p:cBhvr>
                                        <p:cTn id="7" dur="500"/>
                                        <p:tgtEl>
                                          <p:spTgt spid="222211">
                                            <p:txEl>
                                              <p:pRg st="0" end="0"/>
                                            </p:txEl>
                                          </p:spTgt>
                                        </p:tgtEl>
                                      </p:cBhvr>
                                    </p:animEffect>
                                    <p:anim calcmode="lin" valueType="num">
                                      <p:cBhvr>
                                        <p:cTn id="8" dur="500" fill="hold"/>
                                        <p:tgtEl>
                                          <p:spTgt spid="2222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222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2211">
                                            <p:txEl>
                                              <p:pRg st="1" end="1"/>
                                            </p:txEl>
                                          </p:spTgt>
                                        </p:tgtEl>
                                        <p:attrNameLst>
                                          <p:attrName>style.visibility</p:attrName>
                                        </p:attrNameLst>
                                      </p:cBhvr>
                                      <p:to>
                                        <p:strVal val="visible"/>
                                      </p:to>
                                    </p:set>
                                    <p:animEffect transition="in" filter="fade">
                                      <p:cBhvr>
                                        <p:cTn id="14" dur="500"/>
                                        <p:tgtEl>
                                          <p:spTgt spid="222211">
                                            <p:txEl>
                                              <p:pRg st="1" end="1"/>
                                            </p:txEl>
                                          </p:spTgt>
                                        </p:tgtEl>
                                      </p:cBhvr>
                                    </p:animEffect>
                                    <p:anim calcmode="lin" valueType="num">
                                      <p:cBhvr>
                                        <p:cTn id="15" dur="500" fill="hold"/>
                                        <p:tgtEl>
                                          <p:spTgt spid="22221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222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22211">
                                            <p:txEl>
                                              <p:pRg st="2" end="2"/>
                                            </p:txEl>
                                          </p:spTgt>
                                        </p:tgtEl>
                                        <p:attrNameLst>
                                          <p:attrName>style.visibility</p:attrName>
                                        </p:attrNameLst>
                                      </p:cBhvr>
                                      <p:to>
                                        <p:strVal val="visible"/>
                                      </p:to>
                                    </p:set>
                                    <p:animEffect transition="in" filter="fade">
                                      <p:cBhvr>
                                        <p:cTn id="21" dur="500"/>
                                        <p:tgtEl>
                                          <p:spTgt spid="222211">
                                            <p:txEl>
                                              <p:pRg st="2" end="2"/>
                                            </p:txEl>
                                          </p:spTgt>
                                        </p:tgtEl>
                                      </p:cBhvr>
                                    </p:animEffect>
                                    <p:anim calcmode="lin" valueType="num">
                                      <p:cBhvr>
                                        <p:cTn id="22" dur="500" fill="hold"/>
                                        <p:tgtEl>
                                          <p:spTgt spid="22221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222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22211">
                                            <p:txEl>
                                              <p:pRg st="3" end="3"/>
                                            </p:txEl>
                                          </p:spTgt>
                                        </p:tgtEl>
                                        <p:attrNameLst>
                                          <p:attrName>style.visibility</p:attrName>
                                        </p:attrNameLst>
                                      </p:cBhvr>
                                      <p:to>
                                        <p:strVal val="visible"/>
                                      </p:to>
                                    </p:set>
                                    <p:animEffect transition="in" filter="fade">
                                      <p:cBhvr>
                                        <p:cTn id="28" dur="500"/>
                                        <p:tgtEl>
                                          <p:spTgt spid="222211">
                                            <p:txEl>
                                              <p:pRg st="3" end="3"/>
                                            </p:txEl>
                                          </p:spTgt>
                                        </p:tgtEl>
                                      </p:cBhvr>
                                    </p:animEffect>
                                    <p:anim calcmode="lin" valueType="num">
                                      <p:cBhvr>
                                        <p:cTn id="29" dur="500" fill="hold"/>
                                        <p:tgtEl>
                                          <p:spTgt spid="22221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22211">
                                            <p:txEl>
                                              <p:pRg st="3" end="3"/>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0"/>
                                  </p:stCondLst>
                                  <p:childTnLst>
                                    <p:set>
                                      <p:cBhvr>
                                        <p:cTn id="32" dur="1" fill="hold">
                                          <p:stCondLst>
                                            <p:cond delay="0"/>
                                          </p:stCondLst>
                                        </p:cTn>
                                        <p:tgtEl>
                                          <p:spTgt spid="222211">
                                            <p:txEl>
                                              <p:pRg st="4" end="4"/>
                                            </p:txEl>
                                          </p:spTgt>
                                        </p:tgtEl>
                                        <p:attrNameLst>
                                          <p:attrName>style.visibility</p:attrName>
                                        </p:attrNameLst>
                                      </p:cBhvr>
                                      <p:to>
                                        <p:strVal val="visible"/>
                                      </p:to>
                                    </p:set>
                                    <p:animEffect transition="in" filter="fade">
                                      <p:cBhvr>
                                        <p:cTn id="33" dur="500"/>
                                        <p:tgtEl>
                                          <p:spTgt spid="222211">
                                            <p:txEl>
                                              <p:pRg st="4" end="4"/>
                                            </p:txEl>
                                          </p:spTgt>
                                        </p:tgtEl>
                                      </p:cBhvr>
                                    </p:animEffect>
                                    <p:anim calcmode="lin" valueType="num">
                                      <p:cBhvr>
                                        <p:cTn id="34" dur="500" fill="hold"/>
                                        <p:tgtEl>
                                          <p:spTgt spid="222211">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222211">
                                            <p:txEl>
                                              <p:pRg st="4" end="4"/>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0"/>
                                  </p:stCondLst>
                                  <p:childTnLst>
                                    <p:set>
                                      <p:cBhvr>
                                        <p:cTn id="37" dur="1" fill="hold">
                                          <p:stCondLst>
                                            <p:cond delay="0"/>
                                          </p:stCondLst>
                                        </p:cTn>
                                        <p:tgtEl>
                                          <p:spTgt spid="222211">
                                            <p:txEl>
                                              <p:pRg st="5" end="5"/>
                                            </p:txEl>
                                          </p:spTgt>
                                        </p:tgtEl>
                                        <p:attrNameLst>
                                          <p:attrName>style.visibility</p:attrName>
                                        </p:attrNameLst>
                                      </p:cBhvr>
                                      <p:to>
                                        <p:strVal val="visible"/>
                                      </p:to>
                                    </p:set>
                                    <p:animEffect transition="in" filter="fade">
                                      <p:cBhvr>
                                        <p:cTn id="38" dur="500"/>
                                        <p:tgtEl>
                                          <p:spTgt spid="222211">
                                            <p:txEl>
                                              <p:pRg st="5" end="5"/>
                                            </p:txEl>
                                          </p:spTgt>
                                        </p:tgtEl>
                                      </p:cBhvr>
                                    </p:animEffect>
                                    <p:anim calcmode="lin" valueType="num">
                                      <p:cBhvr>
                                        <p:cTn id="39" dur="500" fill="hold"/>
                                        <p:tgtEl>
                                          <p:spTgt spid="222211">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222211">
                                            <p:txEl>
                                              <p:pRg st="5" end="5"/>
                                            </p:txEl>
                                          </p:spTgt>
                                        </p:tgtEl>
                                        <p:attrNameLst>
                                          <p:attrName>ppt_y</p:attrName>
                                        </p:attrNameLst>
                                      </p:cBhvr>
                                      <p:tavLst>
                                        <p:tav tm="0">
                                          <p:val>
                                            <p:strVal val="#ppt_y+.05"/>
                                          </p:val>
                                        </p:tav>
                                        <p:tav tm="100000">
                                          <p:val>
                                            <p:strVal val="#ppt_y"/>
                                          </p:val>
                                        </p:tav>
                                      </p:tavLst>
                                    </p:anim>
                                  </p:childTnLst>
                                </p:cTn>
                              </p:par>
                              <p:par>
                                <p:cTn id="41" presetID="44" presetClass="entr" presetSubtype="0" fill="hold" grpId="0" nodeType="withEffect">
                                  <p:stCondLst>
                                    <p:cond delay="0"/>
                                  </p:stCondLst>
                                  <p:childTnLst>
                                    <p:set>
                                      <p:cBhvr>
                                        <p:cTn id="42" dur="1" fill="hold">
                                          <p:stCondLst>
                                            <p:cond delay="0"/>
                                          </p:stCondLst>
                                        </p:cTn>
                                        <p:tgtEl>
                                          <p:spTgt spid="222211">
                                            <p:txEl>
                                              <p:pRg st="6" end="6"/>
                                            </p:txEl>
                                          </p:spTgt>
                                        </p:tgtEl>
                                        <p:attrNameLst>
                                          <p:attrName>style.visibility</p:attrName>
                                        </p:attrNameLst>
                                      </p:cBhvr>
                                      <p:to>
                                        <p:strVal val="visible"/>
                                      </p:to>
                                    </p:set>
                                    <p:animEffect transition="in" filter="fade">
                                      <p:cBhvr>
                                        <p:cTn id="43" dur="500"/>
                                        <p:tgtEl>
                                          <p:spTgt spid="222211">
                                            <p:txEl>
                                              <p:pRg st="6" end="6"/>
                                            </p:txEl>
                                          </p:spTgt>
                                        </p:tgtEl>
                                      </p:cBhvr>
                                    </p:animEffect>
                                    <p:anim calcmode="lin" valueType="num">
                                      <p:cBhvr>
                                        <p:cTn id="44" dur="500" fill="hold"/>
                                        <p:tgtEl>
                                          <p:spTgt spid="222211">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222211">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Rot="1" noChangeArrowheads="1"/>
          </p:cNvSpPr>
          <p:nvPr>
            <p:ph type="title"/>
          </p:nvPr>
        </p:nvSpPr>
        <p:spPr/>
        <p:txBody>
          <a:bodyPr/>
          <a:lstStyle/>
          <a:p>
            <a:pPr eaLnBrk="1" hangingPunct="1">
              <a:defRPr/>
            </a:pPr>
            <a:r>
              <a:rPr lang="de-DE" smtClean="0"/>
              <a:t>Fazit</a:t>
            </a:r>
          </a:p>
        </p:txBody>
      </p:sp>
      <p:sp>
        <p:nvSpPr>
          <p:cNvPr id="223235" name="Rectangle 3"/>
          <p:cNvSpPr>
            <a:spLocks noGrp="1" noRot="1" noChangeArrowheads="1"/>
          </p:cNvSpPr>
          <p:nvPr>
            <p:ph type="body" idx="1"/>
          </p:nvPr>
        </p:nvSpPr>
        <p:spPr>
          <a:xfrm>
            <a:off x="301625" y="1600200"/>
            <a:ext cx="8540750" cy="5257800"/>
          </a:xfrm>
        </p:spPr>
        <p:txBody>
          <a:bodyPr/>
          <a:lstStyle/>
          <a:p>
            <a:pPr eaLnBrk="1" hangingPunct="1">
              <a:buFont typeface="Arial" charset="0"/>
              <a:buChar char="►"/>
              <a:defRPr/>
            </a:pPr>
            <a:r>
              <a:rPr lang="de-DE" smtClean="0"/>
              <a:t>Die Strom-, Öl- und Kohlekonzerne erkennen formal die Komplexität des Klimaproblems an</a:t>
            </a:r>
          </a:p>
          <a:p>
            <a:pPr eaLnBrk="1" hangingPunct="1">
              <a:buFont typeface="Arial" charset="0"/>
              <a:buChar char="►"/>
              <a:defRPr/>
            </a:pPr>
            <a:r>
              <a:rPr lang="de-DE" smtClean="0"/>
              <a:t>ihre Lösungsvorschläge laufen jedoch einseitig auf eine reine </a:t>
            </a:r>
            <a:r>
              <a:rPr lang="de-DE" smtClean="0">
                <a:solidFill>
                  <a:srgbClr val="FFFF99"/>
                </a:solidFill>
              </a:rPr>
              <a:t>Angebotslösung</a:t>
            </a:r>
            <a:r>
              <a:rPr lang="de-DE" smtClean="0"/>
              <a:t> hinaus, die ausschließlich durch </a:t>
            </a:r>
            <a:r>
              <a:rPr lang="de-DE" smtClean="0">
                <a:solidFill>
                  <a:srgbClr val="FFFF99"/>
                </a:solidFill>
              </a:rPr>
              <a:t>riskante und fragwürdige technische Verfahren</a:t>
            </a:r>
            <a:r>
              <a:rPr lang="de-DE" smtClean="0"/>
              <a:t> realisiert werden soll</a:t>
            </a:r>
          </a:p>
          <a:p>
            <a:pPr eaLnBrk="1" hangingPunct="1">
              <a:buFont typeface="Arial" charset="0"/>
              <a:buChar char="►"/>
              <a:defRPr/>
            </a:pPr>
            <a:r>
              <a:rPr lang="de-DE" smtClean="0"/>
              <a:t>Dieses Herangehen ist keineswegs nachhaltig, sondern eher das Gegenteil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p:cTn id="7" dur="1000" fill="hold"/>
                                        <p:tgtEl>
                                          <p:spTgt spid="223234"/>
                                        </p:tgtEl>
                                        <p:attrNameLst>
                                          <p:attrName>ppt_x</p:attrName>
                                        </p:attrNameLst>
                                      </p:cBhvr>
                                      <p:tavLst>
                                        <p:tav tm="0">
                                          <p:val>
                                            <p:strVal val="#ppt_x-.2"/>
                                          </p:val>
                                        </p:tav>
                                        <p:tav tm="100000">
                                          <p:val>
                                            <p:strVal val="#ppt_x"/>
                                          </p:val>
                                        </p:tav>
                                      </p:tavLst>
                                    </p:anim>
                                    <p:anim calcmode="lin" valueType="num">
                                      <p:cBhvr>
                                        <p:cTn id="8" dur="1000" fill="hold"/>
                                        <p:tgtEl>
                                          <p:spTgt spid="223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3234"/>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23235">
                                            <p:txEl>
                                              <p:pRg st="0" end="0"/>
                                            </p:txEl>
                                          </p:spTgt>
                                        </p:tgtEl>
                                        <p:attrNameLst>
                                          <p:attrName>style.visibility</p:attrName>
                                        </p:attrNameLst>
                                      </p:cBhvr>
                                      <p:to>
                                        <p:strVal val="visible"/>
                                      </p:to>
                                    </p:set>
                                    <p:animEffect transition="in" filter="fade">
                                      <p:cBhvr>
                                        <p:cTn id="13" dur="500"/>
                                        <p:tgtEl>
                                          <p:spTgt spid="223235">
                                            <p:txEl>
                                              <p:pRg st="0" end="0"/>
                                            </p:txEl>
                                          </p:spTgt>
                                        </p:tgtEl>
                                      </p:cBhvr>
                                    </p:animEffect>
                                    <p:anim calcmode="lin" valueType="num">
                                      <p:cBhvr>
                                        <p:cTn id="14" dur="500" fill="hold"/>
                                        <p:tgtEl>
                                          <p:spTgt spid="22323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232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223235">
                                            <p:txEl>
                                              <p:pRg st="1" end="1"/>
                                            </p:txEl>
                                          </p:spTgt>
                                        </p:tgtEl>
                                        <p:attrNameLst>
                                          <p:attrName>style.visibility</p:attrName>
                                        </p:attrNameLst>
                                      </p:cBhvr>
                                      <p:to>
                                        <p:strVal val="visible"/>
                                      </p:to>
                                    </p:set>
                                    <p:animEffect transition="in" filter="fade">
                                      <p:cBhvr>
                                        <p:cTn id="20" dur="500"/>
                                        <p:tgtEl>
                                          <p:spTgt spid="223235">
                                            <p:txEl>
                                              <p:pRg st="1" end="1"/>
                                            </p:txEl>
                                          </p:spTgt>
                                        </p:tgtEl>
                                      </p:cBhvr>
                                    </p:animEffect>
                                    <p:anim calcmode="lin" valueType="num">
                                      <p:cBhvr>
                                        <p:cTn id="21" dur="500" fill="hold"/>
                                        <p:tgtEl>
                                          <p:spTgt spid="22323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232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223235">
                                            <p:txEl>
                                              <p:pRg st="2" end="2"/>
                                            </p:txEl>
                                          </p:spTgt>
                                        </p:tgtEl>
                                        <p:attrNameLst>
                                          <p:attrName>style.visibility</p:attrName>
                                        </p:attrNameLst>
                                      </p:cBhvr>
                                      <p:to>
                                        <p:strVal val="visible"/>
                                      </p:to>
                                    </p:set>
                                    <p:animEffect transition="in" filter="fade">
                                      <p:cBhvr>
                                        <p:cTn id="27" dur="500"/>
                                        <p:tgtEl>
                                          <p:spTgt spid="223235">
                                            <p:txEl>
                                              <p:pRg st="2" end="2"/>
                                            </p:txEl>
                                          </p:spTgt>
                                        </p:tgtEl>
                                      </p:cBhvr>
                                    </p:animEffect>
                                    <p:anim calcmode="lin" valueType="num">
                                      <p:cBhvr>
                                        <p:cTn id="28" dur="500" fill="hold"/>
                                        <p:tgtEl>
                                          <p:spTgt spid="22323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2323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P spid="22323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Rot="1" noChangeArrowheads="1"/>
          </p:cNvSpPr>
          <p:nvPr>
            <p:ph type="title"/>
          </p:nvPr>
        </p:nvSpPr>
        <p:spPr/>
        <p:txBody>
          <a:bodyPr/>
          <a:lstStyle/>
          <a:p>
            <a:pPr eaLnBrk="1" hangingPunct="1">
              <a:defRPr/>
            </a:pPr>
            <a:r>
              <a:rPr lang="de-DE" smtClean="0"/>
              <a:t>Fazit</a:t>
            </a:r>
          </a:p>
        </p:txBody>
      </p:sp>
      <p:sp>
        <p:nvSpPr>
          <p:cNvPr id="224259" name="Rectangle 3"/>
          <p:cNvSpPr>
            <a:spLocks noGrp="1" noRot="1" noChangeArrowheads="1"/>
          </p:cNvSpPr>
          <p:nvPr>
            <p:ph type="body" idx="1"/>
          </p:nvPr>
        </p:nvSpPr>
        <p:spPr>
          <a:xfrm>
            <a:off x="301625" y="1600200"/>
            <a:ext cx="8540750" cy="5068888"/>
          </a:xfrm>
        </p:spPr>
        <p:txBody>
          <a:bodyPr/>
          <a:lstStyle/>
          <a:p>
            <a:pPr eaLnBrk="1" hangingPunct="1">
              <a:lnSpc>
                <a:spcPct val="90000"/>
              </a:lnSpc>
              <a:buFont typeface="Arial" charset="0"/>
              <a:buChar char="►"/>
              <a:defRPr/>
            </a:pPr>
            <a:r>
              <a:rPr lang="de-DE" sz="2800" smtClean="0">
                <a:solidFill>
                  <a:srgbClr val="FFFF99"/>
                </a:solidFill>
              </a:rPr>
              <a:t>Angebotslösung</a:t>
            </a:r>
            <a:r>
              <a:rPr lang="de-DE" sz="2800" smtClean="0"/>
              <a:t>: ausschließliche Konzentration auf technische Mittel zur Abdeckung eines angenommenen permanent wachsenden Verbrauchs und damit zur Aufrechterhaltung des Geschäftsbetriebes der Energiekonzerne</a:t>
            </a:r>
          </a:p>
          <a:p>
            <a:pPr eaLnBrk="1" hangingPunct="1">
              <a:lnSpc>
                <a:spcPct val="90000"/>
              </a:lnSpc>
              <a:buFont typeface="Arial" charset="0"/>
              <a:buChar char="►"/>
              <a:defRPr/>
            </a:pPr>
            <a:r>
              <a:rPr lang="de-DE" sz="2800" smtClean="0">
                <a:solidFill>
                  <a:srgbClr val="FFFF99"/>
                </a:solidFill>
              </a:rPr>
              <a:t>Technik</a:t>
            </a:r>
            <a:r>
              <a:rPr lang="de-DE" sz="2800" smtClean="0"/>
              <a:t>: vor allem Kernkraft- bzw. Clean-Coal-Technologien werden als „die Lösung“ herausgehoben</a:t>
            </a:r>
          </a:p>
          <a:p>
            <a:pPr lvl="1" eaLnBrk="1" hangingPunct="1">
              <a:lnSpc>
                <a:spcPct val="90000"/>
              </a:lnSpc>
              <a:defRPr/>
            </a:pPr>
            <a:r>
              <a:rPr lang="de-DE" sz="2400" smtClean="0"/>
              <a:t>Konsequenzen: unerträgliche Randbedingungen (Risiken der Kernkraft), düstere Perspektiven (was passiert danach?) und Ignoranz der Klimafolgen</a:t>
            </a:r>
          </a:p>
          <a:p>
            <a:pPr eaLnBrk="1" hangingPunct="1">
              <a:lnSpc>
                <a:spcPct val="90000"/>
              </a:lnSpc>
              <a:buFont typeface="Arial" charset="0"/>
              <a:buChar char="►"/>
              <a:defRPr/>
            </a:pPr>
            <a:r>
              <a:rPr lang="de-DE" sz="2800" smtClean="0"/>
              <a:t>Verbrauchsreduzierung kommt hier nicht vor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fade">
                                      <p:cBhvr>
                                        <p:cTn id="7" dur="500"/>
                                        <p:tgtEl>
                                          <p:spTgt spid="224259">
                                            <p:txEl>
                                              <p:pRg st="0" end="0"/>
                                            </p:txEl>
                                          </p:spTgt>
                                        </p:tgtEl>
                                      </p:cBhvr>
                                    </p:animEffect>
                                    <p:anim calcmode="lin" valueType="num">
                                      <p:cBhvr>
                                        <p:cTn id="8" dur="500" fill="hold"/>
                                        <p:tgtEl>
                                          <p:spTgt spid="22425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242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4259">
                                            <p:txEl>
                                              <p:pRg st="1" end="1"/>
                                            </p:txEl>
                                          </p:spTgt>
                                        </p:tgtEl>
                                        <p:attrNameLst>
                                          <p:attrName>style.visibility</p:attrName>
                                        </p:attrNameLst>
                                      </p:cBhvr>
                                      <p:to>
                                        <p:strVal val="visible"/>
                                      </p:to>
                                    </p:set>
                                    <p:animEffect transition="in" filter="fade">
                                      <p:cBhvr>
                                        <p:cTn id="14" dur="500"/>
                                        <p:tgtEl>
                                          <p:spTgt spid="224259">
                                            <p:txEl>
                                              <p:pRg st="1" end="1"/>
                                            </p:txEl>
                                          </p:spTgt>
                                        </p:tgtEl>
                                      </p:cBhvr>
                                    </p:animEffect>
                                    <p:anim calcmode="lin" valueType="num">
                                      <p:cBhvr>
                                        <p:cTn id="15" dur="5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24259">
                                            <p:txEl>
                                              <p:pRg st="1" end="1"/>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24259">
                                            <p:txEl>
                                              <p:pRg st="2" end="2"/>
                                            </p:txEl>
                                          </p:spTgt>
                                        </p:tgtEl>
                                        <p:attrNameLst>
                                          <p:attrName>style.visibility</p:attrName>
                                        </p:attrNameLst>
                                      </p:cBhvr>
                                      <p:to>
                                        <p:strVal val="visible"/>
                                      </p:to>
                                    </p:set>
                                    <p:animEffect transition="in" filter="fade">
                                      <p:cBhvr>
                                        <p:cTn id="19" dur="500"/>
                                        <p:tgtEl>
                                          <p:spTgt spid="224259">
                                            <p:txEl>
                                              <p:pRg st="2" end="2"/>
                                            </p:txEl>
                                          </p:spTgt>
                                        </p:tgtEl>
                                      </p:cBhvr>
                                    </p:animEffect>
                                    <p:anim calcmode="lin" valueType="num">
                                      <p:cBhvr>
                                        <p:cTn id="20" dur="500" fill="hold"/>
                                        <p:tgtEl>
                                          <p:spTgt spid="22425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2425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224259">
                                            <p:txEl>
                                              <p:pRg st="3" end="3"/>
                                            </p:txEl>
                                          </p:spTgt>
                                        </p:tgtEl>
                                        <p:attrNameLst>
                                          <p:attrName>style.visibility</p:attrName>
                                        </p:attrNameLst>
                                      </p:cBhvr>
                                      <p:to>
                                        <p:strVal val="visible"/>
                                      </p:to>
                                    </p:set>
                                    <p:animEffect transition="in" filter="fade">
                                      <p:cBhvr>
                                        <p:cTn id="26" dur="500"/>
                                        <p:tgtEl>
                                          <p:spTgt spid="224259">
                                            <p:txEl>
                                              <p:pRg st="3" end="3"/>
                                            </p:txEl>
                                          </p:spTgt>
                                        </p:tgtEl>
                                      </p:cBhvr>
                                    </p:animEffect>
                                    <p:anim calcmode="lin" valueType="num">
                                      <p:cBhvr>
                                        <p:cTn id="27" dur="500" fill="hold"/>
                                        <p:tgtEl>
                                          <p:spTgt spid="22425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2425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Rot="1" noChangeArrowheads="1"/>
          </p:cNvSpPr>
          <p:nvPr>
            <p:ph type="title"/>
          </p:nvPr>
        </p:nvSpPr>
        <p:spPr/>
        <p:txBody>
          <a:bodyPr/>
          <a:lstStyle/>
          <a:p>
            <a:pPr eaLnBrk="1" hangingPunct="1">
              <a:defRPr/>
            </a:pPr>
            <a:r>
              <a:rPr lang="de-DE" smtClean="0"/>
              <a:t>Fazit</a:t>
            </a:r>
          </a:p>
        </p:txBody>
      </p:sp>
      <p:sp>
        <p:nvSpPr>
          <p:cNvPr id="225283" name="Rectangle 3"/>
          <p:cNvSpPr>
            <a:spLocks noGrp="1" noRot="1" noChangeArrowheads="1"/>
          </p:cNvSpPr>
          <p:nvPr>
            <p:ph type="body" idx="1"/>
          </p:nvPr>
        </p:nvSpPr>
        <p:spPr>
          <a:xfrm>
            <a:off x="301625" y="1600200"/>
            <a:ext cx="8540750" cy="5068888"/>
          </a:xfrm>
        </p:spPr>
        <p:txBody>
          <a:bodyPr/>
          <a:lstStyle/>
          <a:p>
            <a:pPr eaLnBrk="1" hangingPunct="1">
              <a:buFont typeface="Arial" charset="0"/>
              <a:buChar char="►"/>
              <a:defRPr/>
            </a:pPr>
            <a:r>
              <a:rPr lang="de-DE" smtClean="0"/>
              <a:t>Die von der Energie-Industrie angebotenen „Lösungen“ der Energieproblematik sind keine Lösung im Sinne der Erfordernisse einer nachhaltigen Entwicklung der Menschheit</a:t>
            </a:r>
          </a:p>
          <a:p>
            <a:pPr eaLnBrk="1" hangingPunct="1">
              <a:buFont typeface="Arial" charset="0"/>
              <a:buChar char="►"/>
              <a:defRPr/>
            </a:pPr>
            <a:r>
              <a:rPr lang="de-DE" smtClean="0"/>
              <a:t>Insbesondere werden die natürlichen und gesellschaftlichen Lebensbedingungen der Menschen durch eine extrem ungleich verursachte Emission von Treibhausgasen geschädigt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fade">
                                      <p:cBhvr>
                                        <p:cTn id="7" dur="500"/>
                                        <p:tgtEl>
                                          <p:spTgt spid="225283">
                                            <p:txEl>
                                              <p:pRg st="0" end="0"/>
                                            </p:txEl>
                                          </p:spTgt>
                                        </p:tgtEl>
                                      </p:cBhvr>
                                    </p:animEffect>
                                    <p:anim calcmode="lin" valueType="num">
                                      <p:cBhvr>
                                        <p:cTn id="8" dur="500" fill="hold"/>
                                        <p:tgtEl>
                                          <p:spTgt spid="22528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252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5283">
                                            <p:txEl>
                                              <p:pRg st="1" end="1"/>
                                            </p:txEl>
                                          </p:spTgt>
                                        </p:tgtEl>
                                        <p:attrNameLst>
                                          <p:attrName>style.visibility</p:attrName>
                                        </p:attrNameLst>
                                      </p:cBhvr>
                                      <p:to>
                                        <p:strVal val="visible"/>
                                      </p:to>
                                    </p:set>
                                    <p:animEffect transition="in" filter="fade">
                                      <p:cBhvr>
                                        <p:cTn id="14" dur="500"/>
                                        <p:tgtEl>
                                          <p:spTgt spid="225283">
                                            <p:txEl>
                                              <p:pRg st="1" end="1"/>
                                            </p:txEl>
                                          </p:spTgt>
                                        </p:tgtEl>
                                      </p:cBhvr>
                                    </p:animEffect>
                                    <p:anim calcmode="lin" valueType="num">
                                      <p:cBhvr>
                                        <p:cTn id="15" dur="500" fill="hold"/>
                                        <p:tgtEl>
                                          <p:spTgt spid="22528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2528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p:txBody>
          <a:bodyPr/>
          <a:lstStyle/>
          <a:p>
            <a:pPr eaLnBrk="1" hangingPunct="1">
              <a:defRPr/>
            </a:pPr>
            <a:r>
              <a:rPr lang="de-DE" smtClean="0"/>
              <a:t>Situation in Deutschland</a:t>
            </a:r>
          </a:p>
        </p:txBody>
      </p:sp>
      <p:graphicFrame>
        <p:nvGraphicFramePr>
          <p:cNvPr id="2" name="Object 4"/>
          <p:cNvGraphicFramePr>
            <a:graphicFrameLocks noGrp="1" noChangeAspect="1"/>
          </p:cNvGraphicFramePr>
          <p:nvPr>
            <p:ph idx="1"/>
          </p:nvPr>
        </p:nvGraphicFramePr>
        <p:xfrm>
          <a:off x="231775" y="1390650"/>
          <a:ext cx="7693025" cy="4225925"/>
        </p:xfrm>
        <a:graphic>
          <a:graphicData uri="http://schemas.openxmlformats.org/drawingml/2006/chart">
            <c:chart xmlns:c="http://schemas.openxmlformats.org/drawingml/2006/chart" xmlns:r="http://schemas.openxmlformats.org/officeDocument/2006/relationships" r:id="rId2"/>
          </a:graphicData>
        </a:graphic>
      </p:graphicFrame>
      <p:sp>
        <p:nvSpPr>
          <p:cNvPr id="237574" name="Text Box 6"/>
          <p:cNvSpPr txBox="1">
            <a:spLocks noChangeArrowheads="1"/>
          </p:cNvSpPr>
          <p:nvPr/>
        </p:nvSpPr>
        <p:spPr bwMode="auto">
          <a:xfrm>
            <a:off x="179388" y="5734050"/>
            <a:ext cx="8734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e-DE" altLang="de-DE" sz="2000"/>
              <a:t>Das Meseberger „Eckpunkte-Papier“ der Bundesregierung enthält keine direkten Festlegungen zu den größten Verursacher-Bereichen Energiewirtschaft und Verkehr.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7570"/>
                                        </p:tgtEl>
                                        <p:attrNameLst>
                                          <p:attrName>style.visibility</p:attrName>
                                        </p:attrNameLst>
                                      </p:cBhvr>
                                      <p:to>
                                        <p:strVal val="visible"/>
                                      </p:to>
                                    </p:set>
                                    <p:anim calcmode="lin" valueType="num">
                                      <p:cBhvr>
                                        <p:cTn id="7" dur="1000" fill="hold"/>
                                        <p:tgtEl>
                                          <p:spTgt spid="237570"/>
                                        </p:tgtEl>
                                        <p:attrNameLst>
                                          <p:attrName>ppt_x</p:attrName>
                                        </p:attrNameLst>
                                      </p:cBhvr>
                                      <p:tavLst>
                                        <p:tav tm="0">
                                          <p:val>
                                            <p:strVal val="#ppt_x-.2"/>
                                          </p:val>
                                        </p:tav>
                                        <p:tav tm="100000">
                                          <p:val>
                                            <p:strVal val="#ppt_x"/>
                                          </p:val>
                                        </p:tav>
                                      </p:tavLst>
                                    </p:anim>
                                    <p:anim calcmode="lin" valueType="num">
                                      <p:cBhvr>
                                        <p:cTn id="8" dur="1000" fill="hold"/>
                                        <p:tgtEl>
                                          <p:spTgt spid="2375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7570"/>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7574"/>
                                        </p:tgtEl>
                                        <p:attrNameLst>
                                          <p:attrName>style.visibility</p:attrName>
                                        </p:attrNameLst>
                                      </p:cBhvr>
                                      <p:to>
                                        <p:strVal val="visible"/>
                                      </p:to>
                                    </p:set>
                                    <p:anim calcmode="lin" valueType="num">
                                      <p:cBhvr additive="base">
                                        <p:cTn id="20" dur="1000" fill="hold"/>
                                        <p:tgtEl>
                                          <p:spTgt spid="237574"/>
                                        </p:tgtEl>
                                        <p:attrNameLst>
                                          <p:attrName>ppt_x</p:attrName>
                                        </p:attrNameLst>
                                      </p:cBhvr>
                                      <p:tavLst>
                                        <p:tav tm="0">
                                          <p:val>
                                            <p:strVal val="#ppt_x"/>
                                          </p:val>
                                        </p:tav>
                                        <p:tav tm="100000">
                                          <p:val>
                                            <p:strVal val="#ppt_x"/>
                                          </p:val>
                                        </p:tav>
                                      </p:tavLst>
                                    </p:anim>
                                    <p:anim calcmode="lin" valueType="num">
                                      <p:cBhvr additive="base">
                                        <p:cTn id="21" dur="1000" fill="hold"/>
                                        <p:tgtEl>
                                          <p:spTgt spid="2375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p:bldGraphic spid="2" grpId="0">
        <p:bldAsOne/>
      </p:bldGraphic>
      <p:bldP spid="237574"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p:txBody>
          <a:bodyPr/>
          <a:lstStyle/>
          <a:p>
            <a:pPr eaLnBrk="1" hangingPunct="1">
              <a:defRPr/>
            </a:pPr>
            <a:r>
              <a:rPr lang="de-DE" smtClean="0"/>
              <a:t>Situation in Deutschland</a:t>
            </a:r>
          </a:p>
        </p:txBody>
      </p:sp>
      <p:sp>
        <p:nvSpPr>
          <p:cNvPr id="235524" name="Rectangle 4"/>
          <p:cNvSpPr>
            <a:spLocks noGrp="1" noRot="1" noChangeArrowheads="1"/>
          </p:cNvSpPr>
          <p:nvPr>
            <p:ph type="body" sz="half" idx="1"/>
          </p:nvPr>
        </p:nvSpPr>
        <p:spPr>
          <a:xfrm>
            <a:off x="285750" y="1643063"/>
            <a:ext cx="5133975" cy="5068887"/>
          </a:xfrm>
        </p:spPr>
        <p:txBody>
          <a:bodyPr/>
          <a:lstStyle/>
          <a:p>
            <a:pPr eaLnBrk="1" hangingPunct="1">
              <a:buFont typeface="Arial" charset="0"/>
              <a:buChar char="►"/>
              <a:defRPr/>
            </a:pPr>
            <a:r>
              <a:rPr lang="de-DE" sz="2400" dirty="0" smtClean="0"/>
              <a:t>Hauptinteresse der Energie-</a:t>
            </a:r>
            <a:r>
              <a:rPr lang="de-DE" sz="2400" dirty="0" err="1" smtClean="0"/>
              <a:t>konzerne</a:t>
            </a:r>
            <a:r>
              <a:rPr lang="de-DE" sz="2400" dirty="0" smtClean="0"/>
              <a:t>: es muss sich rechnen</a:t>
            </a:r>
          </a:p>
          <a:p>
            <a:pPr eaLnBrk="1" hangingPunct="1">
              <a:buFont typeface="Arial" charset="0"/>
              <a:buChar char="►"/>
              <a:defRPr/>
            </a:pPr>
            <a:r>
              <a:rPr lang="de-DE" sz="2400" dirty="0" smtClean="0"/>
              <a:t>In Deutschland: Marktmacht durch vier Konzerne: E.ON, RWE, </a:t>
            </a:r>
            <a:r>
              <a:rPr lang="de-DE" sz="2400" dirty="0" err="1" smtClean="0"/>
              <a:t>EnBW</a:t>
            </a:r>
            <a:r>
              <a:rPr lang="de-DE" sz="2400" dirty="0" smtClean="0"/>
              <a:t>, Vattenfall Europe</a:t>
            </a:r>
          </a:p>
          <a:p>
            <a:pPr eaLnBrk="1" hangingPunct="1">
              <a:buFont typeface="Arial" charset="0"/>
              <a:buChar char="►"/>
              <a:defRPr/>
            </a:pPr>
            <a:r>
              <a:rPr lang="de-DE" sz="2400" dirty="0" smtClean="0"/>
              <a:t>Es ist politisch gewollt, dass sich an dieser Marktmacht  nichts ändert</a:t>
            </a:r>
          </a:p>
          <a:p>
            <a:pPr eaLnBrk="1" hangingPunct="1">
              <a:buFont typeface="Arial" charset="0"/>
              <a:buChar char="►"/>
              <a:defRPr/>
            </a:pPr>
            <a:r>
              <a:rPr lang="de-DE" sz="2400" dirty="0" smtClean="0"/>
              <a:t>Der eigentlich günstige Zeitpunkt (viele Kohle-KW sind veraltet und müssen ersetzt werden) wird nicht genutzt (</a:t>
            </a:r>
            <a:r>
              <a:rPr lang="de-DE" sz="2400" dirty="0" err="1" smtClean="0"/>
              <a:t>Meseberger</a:t>
            </a:r>
            <a:r>
              <a:rPr lang="de-DE" sz="2400" dirty="0" smtClean="0"/>
              <a:t> Eckpunkte)</a:t>
            </a:r>
          </a:p>
        </p:txBody>
      </p:sp>
      <p:pic>
        <p:nvPicPr>
          <p:cNvPr id="235526" name="Picture 6" descr="energiekonzerne in deutschland"/>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08625" y="1844675"/>
            <a:ext cx="3311525" cy="4498975"/>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fade">
                                      <p:cBhvr>
                                        <p:cTn id="7" dur="500"/>
                                        <p:tgtEl>
                                          <p:spTgt spid="235524">
                                            <p:txEl>
                                              <p:pRg st="0" end="0"/>
                                            </p:txEl>
                                          </p:spTgt>
                                        </p:tgtEl>
                                      </p:cBhvr>
                                    </p:animEffect>
                                    <p:anim calcmode="lin" valueType="num">
                                      <p:cBhvr>
                                        <p:cTn id="8" dur="500" fill="hold"/>
                                        <p:tgtEl>
                                          <p:spTgt spid="23552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35524">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35524">
                                            <p:txEl>
                                              <p:pRg st="1" end="1"/>
                                            </p:txEl>
                                          </p:spTgt>
                                        </p:tgtEl>
                                        <p:attrNameLst>
                                          <p:attrName>style.visibility</p:attrName>
                                        </p:attrNameLst>
                                      </p:cBhvr>
                                      <p:to>
                                        <p:strVal val="visible"/>
                                      </p:to>
                                    </p:set>
                                    <p:animEffect transition="in" filter="fade">
                                      <p:cBhvr>
                                        <p:cTn id="14" dur="500"/>
                                        <p:tgtEl>
                                          <p:spTgt spid="235524">
                                            <p:txEl>
                                              <p:pRg st="1" end="1"/>
                                            </p:txEl>
                                          </p:spTgt>
                                        </p:tgtEl>
                                      </p:cBhvr>
                                    </p:animEffect>
                                    <p:anim calcmode="lin" valueType="num">
                                      <p:cBhvr>
                                        <p:cTn id="15" dur="500" fill="hold"/>
                                        <p:tgtEl>
                                          <p:spTgt spid="23552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35524">
                                            <p:txEl>
                                              <p:pRg st="1" end="1"/>
                                            </p:txEl>
                                          </p:spTgt>
                                        </p:tgtEl>
                                        <p:attrNameLst>
                                          <p:attrName>ppt_y</p:attrName>
                                        </p:attrNameLst>
                                      </p:cBhvr>
                                      <p:tavLst>
                                        <p:tav tm="0">
                                          <p:val>
                                            <p:strVal val="#ppt_y+.05"/>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35526"/>
                                        </p:tgtEl>
                                        <p:attrNameLst>
                                          <p:attrName>style.visibility</p:attrName>
                                        </p:attrNameLst>
                                      </p:cBhvr>
                                      <p:to>
                                        <p:strVal val="visible"/>
                                      </p:to>
                                    </p:set>
                                    <p:animEffect transition="in" filter="fade">
                                      <p:cBhvr>
                                        <p:cTn id="19" dur="1000"/>
                                        <p:tgtEl>
                                          <p:spTgt spid="2355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4" presetClass="entr" presetSubtype="0" fill="hold" grpId="0" nodeType="clickEffect">
                                  <p:stCondLst>
                                    <p:cond delay="0"/>
                                  </p:stCondLst>
                                  <p:childTnLst>
                                    <p:set>
                                      <p:cBhvr>
                                        <p:cTn id="23" dur="1" fill="hold">
                                          <p:stCondLst>
                                            <p:cond delay="0"/>
                                          </p:stCondLst>
                                        </p:cTn>
                                        <p:tgtEl>
                                          <p:spTgt spid="235524">
                                            <p:txEl>
                                              <p:pRg st="2" end="2"/>
                                            </p:txEl>
                                          </p:spTgt>
                                        </p:tgtEl>
                                        <p:attrNameLst>
                                          <p:attrName>style.visibility</p:attrName>
                                        </p:attrNameLst>
                                      </p:cBhvr>
                                      <p:to>
                                        <p:strVal val="visible"/>
                                      </p:to>
                                    </p:set>
                                    <p:animEffect transition="in" filter="fade">
                                      <p:cBhvr>
                                        <p:cTn id="24" dur="500"/>
                                        <p:tgtEl>
                                          <p:spTgt spid="235524">
                                            <p:txEl>
                                              <p:pRg st="2" end="2"/>
                                            </p:txEl>
                                          </p:spTgt>
                                        </p:tgtEl>
                                      </p:cBhvr>
                                    </p:animEffect>
                                    <p:anim calcmode="lin" valueType="num">
                                      <p:cBhvr>
                                        <p:cTn id="25" dur="500" fill="hold"/>
                                        <p:tgtEl>
                                          <p:spTgt spid="23552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35524">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4" presetClass="entr" presetSubtype="0" fill="hold" grpId="0" nodeType="clickEffect">
                                  <p:stCondLst>
                                    <p:cond delay="0"/>
                                  </p:stCondLst>
                                  <p:childTnLst>
                                    <p:set>
                                      <p:cBhvr>
                                        <p:cTn id="30" dur="1" fill="hold">
                                          <p:stCondLst>
                                            <p:cond delay="0"/>
                                          </p:stCondLst>
                                        </p:cTn>
                                        <p:tgtEl>
                                          <p:spTgt spid="235524">
                                            <p:txEl>
                                              <p:pRg st="3" end="3"/>
                                            </p:txEl>
                                          </p:spTgt>
                                        </p:tgtEl>
                                        <p:attrNameLst>
                                          <p:attrName>style.visibility</p:attrName>
                                        </p:attrNameLst>
                                      </p:cBhvr>
                                      <p:to>
                                        <p:strVal val="visible"/>
                                      </p:to>
                                    </p:set>
                                    <p:animEffect transition="in" filter="fade">
                                      <p:cBhvr>
                                        <p:cTn id="31" dur="500"/>
                                        <p:tgtEl>
                                          <p:spTgt spid="235524">
                                            <p:txEl>
                                              <p:pRg st="3" end="3"/>
                                            </p:txEl>
                                          </p:spTgt>
                                        </p:tgtEl>
                                      </p:cBhvr>
                                    </p:animEffect>
                                    <p:anim calcmode="lin" valueType="num">
                                      <p:cBhvr>
                                        <p:cTn id="32" dur="500" fill="hold"/>
                                        <p:tgtEl>
                                          <p:spTgt spid="235524">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235524">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500"/>
                                        <p:tgtEl>
                                          <p:spTgt spid="235524">
                                            <p:txEl>
                                              <p:pRg st="0" end="0"/>
                                            </p:txEl>
                                          </p:spTgt>
                                        </p:tgtEl>
                                      </p:cBhvr>
                                    </p:animEffect>
                                    <p:set>
                                      <p:cBhvr>
                                        <p:cTn id="38" dur="1" fill="hold">
                                          <p:stCondLst>
                                            <p:cond delay="499"/>
                                          </p:stCondLst>
                                        </p:cTn>
                                        <p:tgtEl>
                                          <p:spTgt spid="235524">
                                            <p:txEl>
                                              <p:pRg st="0" end="0"/>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35524">
                                            <p:txEl>
                                              <p:pRg st="1" end="1"/>
                                            </p:txEl>
                                          </p:spTgt>
                                        </p:tgtEl>
                                      </p:cBhvr>
                                    </p:animEffect>
                                    <p:set>
                                      <p:cBhvr>
                                        <p:cTn id="41" dur="1" fill="hold">
                                          <p:stCondLst>
                                            <p:cond delay="499"/>
                                          </p:stCondLst>
                                        </p:cTn>
                                        <p:tgtEl>
                                          <p:spTgt spid="235524">
                                            <p:txEl>
                                              <p:pRg st="1" end="1"/>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35524">
                                            <p:txEl>
                                              <p:pRg st="2" end="2"/>
                                            </p:txEl>
                                          </p:spTgt>
                                        </p:tgtEl>
                                      </p:cBhvr>
                                    </p:animEffect>
                                    <p:set>
                                      <p:cBhvr>
                                        <p:cTn id="44" dur="1" fill="hold">
                                          <p:stCondLst>
                                            <p:cond delay="499"/>
                                          </p:stCondLst>
                                        </p:cTn>
                                        <p:tgtEl>
                                          <p:spTgt spid="235524">
                                            <p:txEl>
                                              <p:pRg st="2" end="2"/>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35524">
                                            <p:txEl>
                                              <p:pRg st="3" end="3"/>
                                            </p:txEl>
                                          </p:spTgt>
                                        </p:tgtEl>
                                      </p:cBhvr>
                                    </p:animEffect>
                                    <p:set>
                                      <p:cBhvr>
                                        <p:cTn id="47" dur="1" fill="hold">
                                          <p:stCondLst>
                                            <p:cond delay="499"/>
                                          </p:stCondLst>
                                        </p:cTn>
                                        <p:tgtEl>
                                          <p:spTgt spid="235524">
                                            <p:txEl>
                                              <p:pRg st="3" end="3"/>
                                            </p:txEl>
                                          </p:spTgt>
                                        </p:tgtEl>
                                        <p:attrNameLst>
                                          <p:attrName>style.visibility</p:attrName>
                                        </p:attrNameLst>
                                      </p:cBhvr>
                                      <p:to>
                                        <p:strVal val="hidden"/>
                                      </p:to>
                                    </p:set>
                                  </p:childTnLst>
                                </p:cTn>
                              </p:par>
                            </p:childTnLst>
                          </p:cTn>
                        </p:par>
                        <p:par>
                          <p:cTn id="48" fill="hold" nodeType="afterGroup">
                            <p:stCondLst>
                              <p:cond delay="500"/>
                            </p:stCondLst>
                            <p:childTnLst>
                              <p:par>
                                <p:cTn id="49" presetID="10" presetClass="exit" presetSubtype="0" fill="hold" nodeType="afterEffect">
                                  <p:stCondLst>
                                    <p:cond delay="0"/>
                                  </p:stCondLst>
                                  <p:childTnLst>
                                    <p:animEffect transition="out" filter="fade">
                                      <p:cBhvr>
                                        <p:cTn id="50" dur="500"/>
                                        <p:tgtEl>
                                          <p:spTgt spid="235526"/>
                                        </p:tgtEl>
                                      </p:cBhvr>
                                    </p:animEffect>
                                    <p:set>
                                      <p:cBhvr>
                                        <p:cTn id="51" dur="1" fill="hold">
                                          <p:stCondLst>
                                            <p:cond delay="499"/>
                                          </p:stCondLst>
                                        </p:cTn>
                                        <p:tgtEl>
                                          <p:spTgt spid="2355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p:bldP spid="235524" grpId="1"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pPr eaLnBrk="1" hangingPunct="1">
              <a:defRPr/>
            </a:pPr>
            <a:r>
              <a:rPr lang="de-DE" sz="4000" smtClean="0"/>
              <a:t>Gewinne der großen vier Energiekonzerne</a:t>
            </a:r>
          </a:p>
        </p:txBody>
      </p:sp>
      <p:graphicFrame>
        <p:nvGraphicFramePr>
          <p:cNvPr id="241818" name="Group 154"/>
          <p:cNvGraphicFramePr>
            <a:graphicFrameLocks noGrp="1"/>
          </p:cNvGraphicFramePr>
          <p:nvPr>
            <p:ph idx="1"/>
          </p:nvPr>
        </p:nvGraphicFramePr>
        <p:xfrm>
          <a:off x="301625" y="1600200"/>
          <a:ext cx="8534400" cy="4498975"/>
        </p:xfrm>
        <a:graphic>
          <a:graphicData uri="http://schemas.openxmlformats.org/drawingml/2006/table">
            <a:tbl>
              <a:tblPr/>
              <a:tblGrid>
                <a:gridCol w="1533525">
                  <a:extLst>
                    <a:ext uri="{9D8B030D-6E8A-4147-A177-3AD203B41FA5}">
                      <a16:colId xmlns:a16="http://schemas.microsoft.com/office/drawing/2014/main" val="20000"/>
                    </a:ext>
                  </a:extLst>
                </a:gridCol>
                <a:gridCol w="1166813">
                  <a:extLst>
                    <a:ext uri="{9D8B030D-6E8A-4147-A177-3AD203B41FA5}">
                      <a16:colId xmlns:a16="http://schemas.microsoft.com/office/drawing/2014/main" val="20001"/>
                    </a:ext>
                  </a:extLst>
                </a:gridCol>
                <a:gridCol w="1166812">
                  <a:extLst>
                    <a:ext uri="{9D8B030D-6E8A-4147-A177-3AD203B41FA5}">
                      <a16:colId xmlns:a16="http://schemas.microsoft.com/office/drawing/2014/main" val="20002"/>
                    </a:ext>
                  </a:extLst>
                </a:gridCol>
                <a:gridCol w="1166813">
                  <a:extLst>
                    <a:ext uri="{9D8B030D-6E8A-4147-A177-3AD203B41FA5}">
                      <a16:colId xmlns:a16="http://schemas.microsoft.com/office/drawing/2014/main" val="20003"/>
                    </a:ext>
                  </a:extLst>
                </a:gridCol>
                <a:gridCol w="1166812">
                  <a:extLst>
                    <a:ext uri="{9D8B030D-6E8A-4147-A177-3AD203B41FA5}">
                      <a16:colId xmlns:a16="http://schemas.microsoft.com/office/drawing/2014/main" val="20004"/>
                    </a:ext>
                  </a:extLst>
                </a:gridCol>
                <a:gridCol w="1166813">
                  <a:extLst>
                    <a:ext uri="{9D8B030D-6E8A-4147-A177-3AD203B41FA5}">
                      <a16:colId xmlns:a16="http://schemas.microsoft.com/office/drawing/2014/main" val="20005"/>
                    </a:ext>
                  </a:extLst>
                </a:gridCol>
                <a:gridCol w="1166812">
                  <a:extLst>
                    <a:ext uri="{9D8B030D-6E8A-4147-A177-3AD203B41FA5}">
                      <a16:colId xmlns:a16="http://schemas.microsoft.com/office/drawing/2014/main" val="20006"/>
                    </a:ext>
                  </a:extLst>
                </a:gridCol>
              </a:tblGrid>
              <a:tr h="642938">
                <a:tc gridSpan="7">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charset="0"/>
                        </a:rPr>
                        <a:t>Gewinne der Stromkonzerne nach Steuern (Mrd.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1" i="0" u="none" strike="noStrike" cap="none" normalizeH="0" baseline="0" smtClean="0">
                          <a:ln>
                            <a:noFill/>
                          </a:ln>
                          <a:solidFill>
                            <a:srgbClr val="FFFF99"/>
                          </a:solidFill>
                          <a:effectLst>
                            <a:outerShdw blurRad="38100" dist="38100" dir="2700000" algn="tl">
                              <a:srgbClr val="000000"/>
                            </a:outerShdw>
                          </a:effectLst>
                          <a:latin typeface="Tahoma" charset="0"/>
                        </a:rPr>
                        <a:t>2002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1" i="0" u="none" strike="noStrike" cap="none" normalizeH="0" baseline="0" smtClean="0">
                          <a:ln>
                            <a:noFill/>
                          </a:ln>
                          <a:solidFill>
                            <a:srgbClr val="FFFF99"/>
                          </a:solidFill>
                          <a:effectLst>
                            <a:outerShdw blurRad="38100" dist="38100" dir="2700000" algn="tl">
                              <a:srgbClr val="000000"/>
                            </a:outerShdw>
                          </a:effectLst>
                          <a:latin typeface="Tahoma" charset="0"/>
                        </a:rPr>
                        <a:t>2003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1" i="0" u="none" strike="noStrike" cap="none" normalizeH="0" baseline="0" smtClean="0">
                          <a:ln>
                            <a:noFill/>
                          </a:ln>
                          <a:solidFill>
                            <a:srgbClr val="FFFF99"/>
                          </a:solidFill>
                          <a:effectLst>
                            <a:outerShdw blurRad="38100" dist="38100" dir="2700000" algn="tl">
                              <a:srgbClr val="000000"/>
                            </a:outerShdw>
                          </a:effectLst>
                          <a:latin typeface="Tahoma" charset="0"/>
                        </a:rPr>
                        <a:t>2004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1" i="0" u="none" strike="noStrike" cap="none" normalizeH="0" baseline="0" smtClean="0">
                          <a:ln>
                            <a:noFill/>
                          </a:ln>
                          <a:solidFill>
                            <a:srgbClr val="FFFF99"/>
                          </a:solidFill>
                          <a:effectLst>
                            <a:outerShdw blurRad="38100" dist="38100" dir="2700000" algn="tl">
                              <a:srgbClr val="000000"/>
                            </a:outerShdw>
                          </a:effectLst>
                          <a:latin typeface="Tahoma" charset="0"/>
                        </a:rPr>
                        <a:t>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1" i="0" u="none" strike="noStrike" cap="none" normalizeH="0" baseline="0" smtClean="0">
                          <a:ln>
                            <a:noFill/>
                          </a:ln>
                          <a:solidFill>
                            <a:srgbClr val="FFFF99"/>
                          </a:solidFill>
                          <a:effectLst>
                            <a:outerShdw blurRad="38100" dist="38100" dir="2700000" algn="tl">
                              <a:srgbClr val="000000"/>
                            </a:outerShdw>
                          </a:effectLst>
                          <a:latin typeface="Tahoma" charset="0"/>
                        </a:rPr>
                        <a:t>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1" i="0" u="none" strike="noStrike" cap="none" normalizeH="0" baseline="0" smtClean="0">
                          <a:ln>
                            <a:noFill/>
                          </a:ln>
                          <a:solidFill>
                            <a:srgbClr val="FFFF99"/>
                          </a:solidFill>
                          <a:effectLst>
                            <a:outerShdw blurRad="38100" dist="38100" dir="2700000" algn="tl">
                              <a:srgbClr val="000000"/>
                            </a:outerShdw>
                          </a:effectLst>
                          <a:latin typeface="Tahoma" charset="0"/>
                        </a:rPr>
                        <a:t>2007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rgbClr val="FFFF99"/>
                          </a:solidFill>
                          <a:effectLst>
                            <a:outerShdw blurRad="38100" dist="38100" dir="2700000" algn="tl">
                              <a:srgbClr val="000000"/>
                            </a:outerShdw>
                          </a:effectLst>
                          <a:latin typeface="Tahoma" charset="0"/>
                        </a:rPr>
                        <a:t>E.ON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2,78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4,65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4,34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7,41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6,08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7,72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rgbClr val="FFFF99"/>
                          </a:solidFill>
                          <a:effectLst>
                            <a:outerShdw blurRad="38100" dist="38100" dir="2700000" algn="tl">
                              <a:srgbClr val="000000"/>
                            </a:outerShdw>
                          </a:effectLst>
                          <a:latin typeface="Tahoma" charset="0"/>
                        </a:rPr>
                        <a:t>RWE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0,95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2,14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2,23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3,85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2,66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rgbClr val="FFFF99"/>
                          </a:solidFill>
                          <a:effectLst>
                            <a:outerShdw blurRad="38100" dist="38100" dir="2700000" algn="tl">
                              <a:srgbClr val="000000"/>
                            </a:outerShdw>
                          </a:effectLst>
                          <a:latin typeface="Tahoma" charset="0"/>
                        </a:rPr>
                        <a:t>EnBW</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0,28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-1,19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0,52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1,42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rgbClr val="FFFF99"/>
                          </a:solidFill>
                          <a:effectLst>
                            <a:outerShdw blurRad="38100" dist="38100" dir="2700000" algn="tl">
                              <a:srgbClr val="000000"/>
                            </a:outerShdw>
                          </a:effectLst>
                          <a:latin typeface="Tahoma" charset="0"/>
                        </a:rPr>
                        <a:t>Vattenfall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0,27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0,73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0,93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chemeClr val="tx1"/>
                          </a:solidFill>
                          <a:effectLst>
                            <a:outerShdw blurRad="38100" dist="38100" dir="2700000" algn="tl">
                              <a:srgbClr val="000000"/>
                            </a:outerShdw>
                          </a:effectLst>
                          <a:latin typeface="Tahoma" charset="0"/>
                        </a:rPr>
                        <a:t>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1" i="0" u="none" strike="noStrike" cap="none" normalizeH="0" baseline="0" smtClean="0">
                          <a:ln>
                            <a:noFill/>
                          </a:ln>
                          <a:solidFill>
                            <a:srgbClr val="FFFF00"/>
                          </a:solidFill>
                          <a:effectLst>
                            <a:outerShdw blurRad="38100" dist="38100" dir="2700000" algn="tl">
                              <a:srgbClr val="000000"/>
                            </a:outerShdw>
                          </a:effectLst>
                          <a:latin typeface="Tahoma" charset="0"/>
                        </a:rPr>
                        <a:t>Summe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rgbClr val="FFFF00"/>
                          </a:solidFill>
                          <a:effectLst>
                            <a:outerShdw blurRad="38100" dist="38100" dir="2700000" algn="tl">
                              <a:srgbClr val="000000"/>
                            </a:outerShdw>
                          </a:effectLst>
                          <a:latin typeface="Tahoma" charset="0"/>
                        </a:rPr>
                        <a:t>4,32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rgbClr val="FFFF00"/>
                          </a:solidFill>
                          <a:effectLst>
                            <a:outerShdw blurRad="38100" dist="38100" dir="2700000" algn="tl">
                              <a:srgbClr val="000000"/>
                            </a:outerShdw>
                          </a:effectLst>
                          <a:latin typeface="Tahoma" charset="0"/>
                        </a:rPr>
                        <a:t>4,28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rgbClr val="FFFF00"/>
                          </a:solidFill>
                          <a:effectLst>
                            <a:outerShdw blurRad="38100" dist="38100" dir="2700000" algn="tl">
                              <a:srgbClr val="000000"/>
                            </a:outerShdw>
                          </a:effectLst>
                          <a:latin typeface="Tahoma" charset="0"/>
                        </a:rPr>
                        <a:t>7,06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rgbClr val="FFFF00"/>
                          </a:solidFill>
                          <a:effectLst>
                            <a:outerShdw blurRad="38100" dist="38100" dir="2700000" algn="tl">
                              <a:srgbClr val="000000"/>
                            </a:outerShdw>
                          </a:effectLst>
                          <a:latin typeface="Tahoma" charset="0"/>
                        </a:rPr>
                        <a:t>10,89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rgbClr val="FFFF00"/>
                          </a:solidFill>
                          <a:effectLst>
                            <a:outerShdw blurRad="38100" dist="38100" dir="2700000" algn="tl">
                              <a:srgbClr val="000000"/>
                            </a:outerShdw>
                          </a:effectLst>
                          <a:latin typeface="Tahoma" charset="0"/>
                        </a:rPr>
                        <a:t>11,97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de-DE" sz="2400" b="0" i="0" u="none" strike="noStrike" cap="none" normalizeH="0" baseline="0" smtClean="0">
                          <a:ln>
                            <a:noFill/>
                          </a:ln>
                          <a:solidFill>
                            <a:srgbClr val="FFFF00"/>
                          </a:solidFill>
                          <a:effectLst>
                            <a:outerShdw blurRad="38100" dist="38100" dir="2700000" algn="tl">
                              <a:srgbClr val="000000"/>
                            </a:outerShdw>
                          </a:effectLst>
                          <a:latin typeface="Tahoma" charset="0"/>
                        </a:rPr>
                        <a:t>12,9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1818"/>
                                        </p:tgtEl>
                                        <p:attrNameLst>
                                          <p:attrName>style.visibility</p:attrName>
                                        </p:attrNameLst>
                                      </p:cBhvr>
                                      <p:to>
                                        <p:strVal val="visible"/>
                                      </p:to>
                                    </p:set>
                                    <p:animEffect transition="in" filter="fade">
                                      <p:cBhvr>
                                        <p:cTn id="7" dur="2000"/>
                                        <p:tgtEl>
                                          <p:spTgt spid="241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8967" name="Picture 7" descr="schema-treibhauseffek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79613" y="1649413"/>
            <a:ext cx="7164387" cy="5208587"/>
          </a:xfrm>
          <a:noFill/>
          <a:extLst>
            <a:ext uri="{909E8E84-426E-40DD-AFC4-6F175D3DCCD1}">
              <a14:hiddenFill xmlns:a14="http://schemas.microsoft.com/office/drawing/2010/main">
                <a:solidFill>
                  <a:srgbClr val="FFFFFF"/>
                </a:solidFill>
              </a14:hiddenFill>
            </a:ext>
          </a:extLst>
        </p:spPr>
      </p:pic>
      <p:sp>
        <p:nvSpPr>
          <p:cNvPr id="168962" name="Rectangle 2"/>
          <p:cNvSpPr>
            <a:spLocks noGrp="1" noRot="1" noChangeArrowheads="1"/>
          </p:cNvSpPr>
          <p:nvPr>
            <p:ph type="title"/>
          </p:nvPr>
        </p:nvSpPr>
        <p:spPr/>
        <p:txBody>
          <a:bodyPr/>
          <a:lstStyle/>
          <a:p>
            <a:pPr eaLnBrk="1" hangingPunct="1">
              <a:defRPr/>
            </a:pPr>
            <a:r>
              <a:rPr lang="de-DE" sz="4000" smtClean="0"/>
              <a:t>Grundlagen und Ursachen des Klimawandels</a:t>
            </a:r>
          </a:p>
        </p:txBody>
      </p:sp>
      <p:sp>
        <p:nvSpPr>
          <p:cNvPr id="168968" name="Rectangle 8"/>
          <p:cNvSpPr>
            <a:spLocks noGrp="1" noRot="1" noChangeArrowheads="1"/>
          </p:cNvSpPr>
          <p:nvPr>
            <p:ph type="body" sz="half" idx="1"/>
          </p:nvPr>
        </p:nvSpPr>
        <p:spPr>
          <a:xfrm>
            <a:off x="107950" y="1412875"/>
            <a:ext cx="4270375" cy="533400"/>
          </a:xfrm>
          <a:solidFill>
            <a:srgbClr val="3B3569"/>
          </a:solidFill>
        </p:spPr>
        <p:txBody>
          <a:bodyPr/>
          <a:lstStyle/>
          <a:p>
            <a:pPr marL="0" indent="0" eaLnBrk="1" hangingPunct="1">
              <a:buFont typeface="Arial" charset="0"/>
              <a:buNone/>
              <a:defRPr/>
            </a:pPr>
            <a:r>
              <a:rPr lang="de-DE" sz="2800" smtClean="0"/>
              <a:t>Strahlungsbilanz der Erde</a:t>
            </a:r>
          </a:p>
        </p:txBody>
      </p:sp>
      <p:sp>
        <p:nvSpPr>
          <p:cNvPr id="168969" name="Text Box 9"/>
          <p:cNvSpPr txBox="1">
            <a:spLocks noChangeArrowheads="1"/>
          </p:cNvSpPr>
          <p:nvPr/>
        </p:nvSpPr>
        <p:spPr bwMode="auto">
          <a:xfrm>
            <a:off x="0" y="2205038"/>
            <a:ext cx="18923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e-DE" altLang="de-DE" sz="2000"/>
              <a:t>„Natürlicher“ Treibhaus-effekt, Ursache für die globale mittlere Temperatur von etwa 14°C (ohne diesen Effekt: -19°C);</a:t>
            </a:r>
          </a:p>
          <a:p>
            <a:pPr eaLnBrk="1" hangingPunct="1"/>
            <a:r>
              <a:rPr lang="de-DE" altLang="de-DE" sz="2000"/>
              <a:t>also letztlich: Grundlage unserer Existenz.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p:cTn id="7" dur="1000" fill="hold"/>
                                        <p:tgtEl>
                                          <p:spTgt spid="168962"/>
                                        </p:tgtEl>
                                        <p:attrNameLst>
                                          <p:attrName>ppt_x</p:attrName>
                                        </p:attrNameLst>
                                      </p:cBhvr>
                                      <p:tavLst>
                                        <p:tav tm="0">
                                          <p:val>
                                            <p:strVal val="#ppt_x-.2"/>
                                          </p:val>
                                        </p:tav>
                                        <p:tav tm="100000">
                                          <p:val>
                                            <p:strVal val="#ppt_x"/>
                                          </p:val>
                                        </p:tav>
                                      </p:tavLst>
                                    </p:anim>
                                    <p:anim calcmode="lin" valueType="num">
                                      <p:cBhvr>
                                        <p:cTn id="8" dur="1000" fill="hold"/>
                                        <p:tgtEl>
                                          <p:spTgt spid="168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8962"/>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68968">
                                            <p:txEl>
                                              <p:pRg st="0" end="0"/>
                                            </p:txEl>
                                          </p:spTgt>
                                        </p:tgtEl>
                                        <p:attrNameLst>
                                          <p:attrName>style.visibility</p:attrName>
                                        </p:attrNameLst>
                                      </p:cBhvr>
                                      <p:to>
                                        <p:strVal val="visible"/>
                                      </p:to>
                                    </p:set>
                                    <p:animEffect transition="in" filter="fade">
                                      <p:cBhvr>
                                        <p:cTn id="13" dur="500"/>
                                        <p:tgtEl>
                                          <p:spTgt spid="168968">
                                            <p:txEl>
                                              <p:pRg st="0" end="0"/>
                                            </p:txEl>
                                          </p:spTgt>
                                        </p:tgtEl>
                                      </p:cBhvr>
                                    </p:animEffect>
                                    <p:anim calcmode="lin" valueType="num">
                                      <p:cBhvr>
                                        <p:cTn id="14" dur="500" fill="hold"/>
                                        <p:tgtEl>
                                          <p:spTgt spid="168968">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68968">
                                            <p:txEl>
                                              <p:pRg st="0" end="0"/>
                                            </p:txEl>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168967">
                                            <p:bg/>
                                          </p:spTgt>
                                        </p:tgtEl>
                                        <p:attrNameLst>
                                          <p:attrName>style.visibility</p:attrName>
                                        </p:attrNameLst>
                                      </p:cBhvr>
                                      <p:to>
                                        <p:strVal val="visible"/>
                                      </p:to>
                                    </p:set>
                                    <p:animEffect transition="in" filter="fade">
                                      <p:cBhvr>
                                        <p:cTn id="19" dur="500"/>
                                        <p:tgtEl>
                                          <p:spTgt spid="168967">
                                            <p:bg/>
                                          </p:spTgt>
                                        </p:tgtEl>
                                      </p:cBhvr>
                                    </p:animEffect>
                                    <p:anim calcmode="lin" valueType="num">
                                      <p:cBhvr>
                                        <p:cTn id="20" dur="500" fill="hold"/>
                                        <p:tgtEl>
                                          <p:spTgt spid="168967">
                                            <p:bg/>
                                          </p:spTgt>
                                        </p:tgtEl>
                                        <p:attrNameLst>
                                          <p:attrName>ppt_x</p:attrName>
                                        </p:attrNameLst>
                                      </p:cBhvr>
                                      <p:tavLst>
                                        <p:tav tm="0">
                                          <p:val>
                                            <p:strVal val="#ppt_x"/>
                                          </p:val>
                                        </p:tav>
                                        <p:tav tm="100000">
                                          <p:val>
                                            <p:strVal val="#ppt_x"/>
                                          </p:val>
                                        </p:tav>
                                      </p:tavLst>
                                    </p:anim>
                                    <p:anim calcmode="lin" valueType="num">
                                      <p:cBhvr>
                                        <p:cTn id="21" dur="500" fill="hold"/>
                                        <p:tgtEl>
                                          <p:spTgt spid="168967">
                                            <p:bg/>
                                          </p:spTgt>
                                        </p:tgtEl>
                                        <p:attrNameLst>
                                          <p:attrName>ppt_y</p:attrName>
                                        </p:attrNameLst>
                                      </p:cBhvr>
                                      <p:tavLst>
                                        <p:tav tm="0">
                                          <p:val>
                                            <p:strVal val="#ppt_y+.05"/>
                                          </p:val>
                                        </p:tav>
                                        <p:tav tm="100000">
                                          <p:val>
                                            <p:strVal val="#ppt_y"/>
                                          </p:val>
                                        </p:tav>
                                      </p:tavLst>
                                    </p:anim>
                                  </p:childTnLst>
                                </p:cTn>
                              </p:par>
                            </p:childTnLst>
                          </p:cTn>
                        </p:par>
                        <p:par>
                          <p:cTn id="22" fill="hold" nodeType="afterGroup">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68969"/>
                                        </p:tgtEl>
                                        <p:attrNameLst>
                                          <p:attrName>style.visibility</p:attrName>
                                        </p:attrNameLst>
                                      </p:cBhvr>
                                      <p:to>
                                        <p:strVal val="visible"/>
                                      </p:to>
                                    </p:set>
                                    <p:anim calcmode="lin" valueType="num">
                                      <p:cBhvr additive="base">
                                        <p:cTn id="25" dur="1000" fill="hold"/>
                                        <p:tgtEl>
                                          <p:spTgt spid="168969"/>
                                        </p:tgtEl>
                                        <p:attrNameLst>
                                          <p:attrName>ppt_x</p:attrName>
                                        </p:attrNameLst>
                                      </p:cBhvr>
                                      <p:tavLst>
                                        <p:tav tm="0">
                                          <p:val>
                                            <p:strVal val="#ppt_x"/>
                                          </p:val>
                                        </p:tav>
                                        <p:tav tm="100000">
                                          <p:val>
                                            <p:strVal val="#ppt_x"/>
                                          </p:val>
                                        </p:tav>
                                      </p:tavLst>
                                    </p:anim>
                                    <p:anim calcmode="lin" valueType="num">
                                      <p:cBhvr additive="base">
                                        <p:cTn id="26" dur="1000" fill="hold"/>
                                        <p:tgtEl>
                                          <p:spTgt spid="1689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7" grpId="0" build="p"/>
      <p:bldP spid="168962" grpId="0"/>
      <p:bldP spid="168968" grpId="0" build="p"/>
      <p:bldP spid="168969"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p:txBody>
          <a:bodyPr/>
          <a:lstStyle/>
          <a:p>
            <a:pPr eaLnBrk="1" hangingPunct="1">
              <a:defRPr/>
            </a:pPr>
            <a:r>
              <a:rPr lang="de-DE" smtClean="0"/>
              <a:t>Beispiel E.ON</a:t>
            </a:r>
          </a:p>
        </p:txBody>
      </p:sp>
      <p:sp>
        <p:nvSpPr>
          <p:cNvPr id="239620" name="Rectangle 4"/>
          <p:cNvSpPr>
            <a:spLocks noGrp="1" noRot="1" noChangeArrowheads="1"/>
          </p:cNvSpPr>
          <p:nvPr>
            <p:ph type="body" sz="half" idx="1"/>
          </p:nvPr>
        </p:nvSpPr>
        <p:spPr>
          <a:xfrm>
            <a:off x="0" y="1600200"/>
            <a:ext cx="3694113" cy="5257800"/>
          </a:xfrm>
        </p:spPr>
        <p:txBody>
          <a:bodyPr/>
          <a:lstStyle/>
          <a:p>
            <a:pPr eaLnBrk="1" hangingPunct="1">
              <a:lnSpc>
                <a:spcPct val="80000"/>
              </a:lnSpc>
              <a:buFont typeface="Arial" charset="0"/>
              <a:buChar char="►"/>
              <a:defRPr/>
            </a:pPr>
            <a:r>
              <a:rPr lang="de-DE" sz="2400" smtClean="0"/>
              <a:t>2000 durch Fusion von VEBA und VIAG entstanden</a:t>
            </a:r>
          </a:p>
          <a:p>
            <a:pPr eaLnBrk="1" hangingPunct="1">
              <a:lnSpc>
                <a:spcPct val="80000"/>
              </a:lnSpc>
              <a:buFont typeface="Arial" charset="0"/>
              <a:buChar char="►"/>
              <a:defRPr/>
            </a:pPr>
            <a:r>
              <a:rPr lang="de-DE" sz="2400" smtClean="0"/>
              <a:t>100 Mrd. € Börsenwert</a:t>
            </a:r>
          </a:p>
          <a:p>
            <a:pPr eaLnBrk="1" hangingPunct="1">
              <a:lnSpc>
                <a:spcPct val="80000"/>
              </a:lnSpc>
              <a:buFont typeface="Arial" charset="0"/>
              <a:buChar char="►"/>
              <a:defRPr/>
            </a:pPr>
            <a:r>
              <a:rPr lang="de-DE" sz="2400" smtClean="0"/>
              <a:t>in 30 Ländern tätig</a:t>
            </a:r>
          </a:p>
          <a:p>
            <a:pPr eaLnBrk="1" hangingPunct="1">
              <a:lnSpc>
                <a:spcPct val="80000"/>
              </a:lnSpc>
              <a:buFont typeface="Arial" charset="0"/>
              <a:buChar char="►"/>
              <a:defRPr/>
            </a:pPr>
            <a:r>
              <a:rPr lang="de-DE" sz="2400" smtClean="0"/>
              <a:t>steht auf Platz 27 der globalen Top 50</a:t>
            </a:r>
          </a:p>
          <a:p>
            <a:pPr eaLnBrk="1" hangingPunct="1">
              <a:lnSpc>
                <a:spcPct val="80000"/>
              </a:lnSpc>
              <a:buFont typeface="Arial" charset="0"/>
              <a:buChar char="►"/>
              <a:defRPr/>
            </a:pPr>
            <a:r>
              <a:rPr lang="de-DE" sz="2400" smtClean="0"/>
              <a:t>~75% institutionelle Anleger; ~56% der Anteile im Ausland</a:t>
            </a:r>
          </a:p>
          <a:p>
            <a:pPr eaLnBrk="1" hangingPunct="1">
              <a:lnSpc>
                <a:spcPct val="80000"/>
              </a:lnSpc>
              <a:buFont typeface="Arial" charset="0"/>
              <a:buChar char="►"/>
              <a:defRPr/>
            </a:pPr>
            <a:r>
              <a:rPr lang="de-DE" sz="2400" smtClean="0"/>
              <a:t>Renditeerwartungen institutioneller Anleger liegen bei &gt; 10%</a:t>
            </a:r>
          </a:p>
        </p:txBody>
      </p:sp>
      <p:pic>
        <p:nvPicPr>
          <p:cNvPr id="239622" name="Picture 6" descr="aktienstruktur eo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35375" y="1700213"/>
            <a:ext cx="5508625" cy="4659312"/>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9618"/>
                                        </p:tgtEl>
                                        <p:attrNameLst>
                                          <p:attrName>style.visibility</p:attrName>
                                        </p:attrNameLst>
                                      </p:cBhvr>
                                      <p:to>
                                        <p:strVal val="visible"/>
                                      </p:to>
                                    </p:set>
                                    <p:anim calcmode="lin" valueType="num">
                                      <p:cBhvr>
                                        <p:cTn id="7" dur="1000" fill="hold"/>
                                        <p:tgtEl>
                                          <p:spTgt spid="239618"/>
                                        </p:tgtEl>
                                        <p:attrNameLst>
                                          <p:attrName>ppt_x</p:attrName>
                                        </p:attrNameLst>
                                      </p:cBhvr>
                                      <p:tavLst>
                                        <p:tav tm="0">
                                          <p:val>
                                            <p:strVal val="#ppt_x-.2"/>
                                          </p:val>
                                        </p:tav>
                                        <p:tav tm="100000">
                                          <p:val>
                                            <p:strVal val="#ppt_x"/>
                                          </p:val>
                                        </p:tav>
                                      </p:tavLst>
                                    </p:anim>
                                    <p:anim calcmode="lin" valueType="num">
                                      <p:cBhvr>
                                        <p:cTn id="8" dur="1000" fill="hold"/>
                                        <p:tgtEl>
                                          <p:spTgt spid="2396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9618"/>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39620">
                                            <p:txEl>
                                              <p:pRg st="0" end="0"/>
                                            </p:txEl>
                                          </p:spTgt>
                                        </p:tgtEl>
                                        <p:attrNameLst>
                                          <p:attrName>style.visibility</p:attrName>
                                        </p:attrNameLst>
                                      </p:cBhvr>
                                      <p:to>
                                        <p:strVal val="visible"/>
                                      </p:to>
                                    </p:set>
                                    <p:animEffect transition="in" filter="fade">
                                      <p:cBhvr>
                                        <p:cTn id="13" dur="500"/>
                                        <p:tgtEl>
                                          <p:spTgt spid="239620">
                                            <p:txEl>
                                              <p:pRg st="0" end="0"/>
                                            </p:txEl>
                                          </p:spTgt>
                                        </p:tgtEl>
                                      </p:cBhvr>
                                    </p:animEffect>
                                    <p:anim calcmode="lin" valueType="num">
                                      <p:cBhvr>
                                        <p:cTn id="14" dur="500" fill="hold"/>
                                        <p:tgtEl>
                                          <p:spTgt spid="239620">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39620">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239620">
                                            <p:txEl>
                                              <p:pRg st="1" end="1"/>
                                            </p:txEl>
                                          </p:spTgt>
                                        </p:tgtEl>
                                        <p:attrNameLst>
                                          <p:attrName>style.visibility</p:attrName>
                                        </p:attrNameLst>
                                      </p:cBhvr>
                                      <p:to>
                                        <p:strVal val="visible"/>
                                      </p:to>
                                    </p:set>
                                    <p:animEffect transition="in" filter="fade">
                                      <p:cBhvr>
                                        <p:cTn id="20" dur="500"/>
                                        <p:tgtEl>
                                          <p:spTgt spid="239620">
                                            <p:txEl>
                                              <p:pRg st="1" end="1"/>
                                            </p:txEl>
                                          </p:spTgt>
                                        </p:tgtEl>
                                      </p:cBhvr>
                                    </p:animEffect>
                                    <p:anim calcmode="lin" valueType="num">
                                      <p:cBhvr>
                                        <p:cTn id="21" dur="500" fill="hold"/>
                                        <p:tgtEl>
                                          <p:spTgt spid="239620">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39620">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239620">
                                            <p:txEl>
                                              <p:pRg st="2" end="2"/>
                                            </p:txEl>
                                          </p:spTgt>
                                        </p:tgtEl>
                                        <p:attrNameLst>
                                          <p:attrName>style.visibility</p:attrName>
                                        </p:attrNameLst>
                                      </p:cBhvr>
                                      <p:to>
                                        <p:strVal val="visible"/>
                                      </p:to>
                                    </p:set>
                                    <p:animEffect transition="in" filter="fade">
                                      <p:cBhvr>
                                        <p:cTn id="27" dur="500"/>
                                        <p:tgtEl>
                                          <p:spTgt spid="239620">
                                            <p:txEl>
                                              <p:pRg st="2" end="2"/>
                                            </p:txEl>
                                          </p:spTgt>
                                        </p:tgtEl>
                                      </p:cBhvr>
                                    </p:animEffect>
                                    <p:anim calcmode="lin" valueType="num">
                                      <p:cBhvr>
                                        <p:cTn id="28" dur="500" fill="hold"/>
                                        <p:tgtEl>
                                          <p:spTgt spid="239620">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39620">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239620">
                                            <p:txEl>
                                              <p:pRg st="3" end="3"/>
                                            </p:txEl>
                                          </p:spTgt>
                                        </p:tgtEl>
                                        <p:attrNameLst>
                                          <p:attrName>style.visibility</p:attrName>
                                        </p:attrNameLst>
                                      </p:cBhvr>
                                      <p:to>
                                        <p:strVal val="visible"/>
                                      </p:to>
                                    </p:set>
                                    <p:animEffect transition="in" filter="fade">
                                      <p:cBhvr>
                                        <p:cTn id="34" dur="500"/>
                                        <p:tgtEl>
                                          <p:spTgt spid="239620">
                                            <p:txEl>
                                              <p:pRg st="3" end="3"/>
                                            </p:txEl>
                                          </p:spTgt>
                                        </p:tgtEl>
                                      </p:cBhvr>
                                    </p:animEffect>
                                    <p:anim calcmode="lin" valueType="num">
                                      <p:cBhvr>
                                        <p:cTn id="35" dur="500" fill="hold"/>
                                        <p:tgtEl>
                                          <p:spTgt spid="239620">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239620">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4" presetClass="entr" presetSubtype="0" fill="hold" grpId="0" nodeType="clickEffect">
                                  <p:stCondLst>
                                    <p:cond delay="0"/>
                                  </p:stCondLst>
                                  <p:childTnLst>
                                    <p:set>
                                      <p:cBhvr>
                                        <p:cTn id="40" dur="1" fill="hold">
                                          <p:stCondLst>
                                            <p:cond delay="0"/>
                                          </p:stCondLst>
                                        </p:cTn>
                                        <p:tgtEl>
                                          <p:spTgt spid="239622">
                                            <p:bg/>
                                          </p:spTgt>
                                        </p:tgtEl>
                                        <p:attrNameLst>
                                          <p:attrName>style.visibility</p:attrName>
                                        </p:attrNameLst>
                                      </p:cBhvr>
                                      <p:to>
                                        <p:strVal val="visible"/>
                                      </p:to>
                                    </p:set>
                                    <p:animEffect transition="in" filter="fade">
                                      <p:cBhvr>
                                        <p:cTn id="41" dur="500"/>
                                        <p:tgtEl>
                                          <p:spTgt spid="239622">
                                            <p:bg/>
                                          </p:spTgt>
                                        </p:tgtEl>
                                      </p:cBhvr>
                                    </p:animEffect>
                                    <p:anim calcmode="lin" valueType="num">
                                      <p:cBhvr>
                                        <p:cTn id="42" dur="500" fill="hold"/>
                                        <p:tgtEl>
                                          <p:spTgt spid="239622">
                                            <p:bg/>
                                          </p:spTgt>
                                        </p:tgtEl>
                                        <p:attrNameLst>
                                          <p:attrName>ppt_x</p:attrName>
                                        </p:attrNameLst>
                                      </p:cBhvr>
                                      <p:tavLst>
                                        <p:tav tm="0">
                                          <p:val>
                                            <p:strVal val="#ppt_x"/>
                                          </p:val>
                                        </p:tav>
                                        <p:tav tm="100000">
                                          <p:val>
                                            <p:strVal val="#ppt_x"/>
                                          </p:val>
                                        </p:tav>
                                      </p:tavLst>
                                    </p:anim>
                                    <p:anim calcmode="lin" valueType="num">
                                      <p:cBhvr>
                                        <p:cTn id="43" dur="500" fill="hold"/>
                                        <p:tgtEl>
                                          <p:spTgt spid="239622">
                                            <p:bg/>
                                          </p:spTgt>
                                        </p:tgtEl>
                                        <p:attrNameLst>
                                          <p:attrName>ppt_y</p:attrName>
                                        </p:attrNameLst>
                                      </p:cBhvr>
                                      <p:tavLst>
                                        <p:tav tm="0">
                                          <p:val>
                                            <p:strVal val="#ppt_y+.05"/>
                                          </p:val>
                                        </p:tav>
                                        <p:tav tm="100000">
                                          <p:val>
                                            <p:strVal val="#ppt_y"/>
                                          </p:val>
                                        </p:tav>
                                      </p:tavLst>
                                    </p:anim>
                                  </p:childTnLst>
                                </p:cTn>
                              </p:par>
                              <p:par>
                                <p:cTn id="44" presetID="44" presetClass="entr" presetSubtype="0" fill="hold" grpId="0" nodeType="withEffect">
                                  <p:stCondLst>
                                    <p:cond delay="0"/>
                                  </p:stCondLst>
                                  <p:childTnLst>
                                    <p:set>
                                      <p:cBhvr>
                                        <p:cTn id="45" dur="1" fill="hold">
                                          <p:stCondLst>
                                            <p:cond delay="0"/>
                                          </p:stCondLst>
                                        </p:cTn>
                                        <p:tgtEl>
                                          <p:spTgt spid="239620">
                                            <p:txEl>
                                              <p:pRg st="4" end="4"/>
                                            </p:txEl>
                                          </p:spTgt>
                                        </p:tgtEl>
                                        <p:attrNameLst>
                                          <p:attrName>style.visibility</p:attrName>
                                        </p:attrNameLst>
                                      </p:cBhvr>
                                      <p:to>
                                        <p:strVal val="visible"/>
                                      </p:to>
                                    </p:set>
                                    <p:animEffect transition="in" filter="fade">
                                      <p:cBhvr>
                                        <p:cTn id="46" dur="500"/>
                                        <p:tgtEl>
                                          <p:spTgt spid="239620">
                                            <p:txEl>
                                              <p:pRg st="4" end="4"/>
                                            </p:txEl>
                                          </p:spTgt>
                                        </p:tgtEl>
                                      </p:cBhvr>
                                    </p:animEffect>
                                    <p:anim calcmode="lin" valueType="num">
                                      <p:cBhvr>
                                        <p:cTn id="47" dur="500" fill="hold"/>
                                        <p:tgtEl>
                                          <p:spTgt spid="239620">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239620">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4" presetClass="entr" presetSubtype="0" fill="hold" grpId="0" nodeType="clickEffect">
                                  <p:stCondLst>
                                    <p:cond delay="0"/>
                                  </p:stCondLst>
                                  <p:childTnLst>
                                    <p:set>
                                      <p:cBhvr>
                                        <p:cTn id="52" dur="1" fill="hold">
                                          <p:stCondLst>
                                            <p:cond delay="0"/>
                                          </p:stCondLst>
                                        </p:cTn>
                                        <p:tgtEl>
                                          <p:spTgt spid="239620">
                                            <p:txEl>
                                              <p:pRg st="5" end="5"/>
                                            </p:txEl>
                                          </p:spTgt>
                                        </p:tgtEl>
                                        <p:attrNameLst>
                                          <p:attrName>style.visibility</p:attrName>
                                        </p:attrNameLst>
                                      </p:cBhvr>
                                      <p:to>
                                        <p:strVal val="visible"/>
                                      </p:to>
                                    </p:set>
                                    <p:animEffect transition="in" filter="fade">
                                      <p:cBhvr>
                                        <p:cTn id="53" dur="500"/>
                                        <p:tgtEl>
                                          <p:spTgt spid="239620">
                                            <p:txEl>
                                              <p:pRg st="5" end="5"/>
                                            </p:txEl>
                                          </p:spTgt>
                                        </p:tgtEl>
                                      </p:cBhvr>
                                    </p:animEffect>
                                    <p:anim calcmode="lin" valueType="num">
                                      <p:cBhvr>
                                        <p:cTn id="54" dur="500" fill="hold"/>
                                        <p:tgtEl>
                                          <p:spTgt spid="239620">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239620">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P spid="239620" grpId="0" build="p"/>
      <p:bldP spid="23962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rrowheads="1"/>
          </p:cNvSpPr>
          <p:nvPr>
            <p:ph type="title"/>
          </p:nvPr>
        </p:nvSpPr>
        <p:spPr/>
        <p:txBody>
          <a:bodyPr/>
          <a:lstStyle/>
          <a:p>
            <a:pPr eaLnBrk="1" hangingPunct="1">
              <a:defRPr/>
            </a:pPr>
            <a:r>
              <a:rPr lang="de-DE" sz="4000" smtClean="0"/>
              <a:t>Marktwirtschaftliche Lösungsversuche</a:t>
            </a:r>
          </a:p>
        </p:txBody>
      </p:sp>
      <p:sp>
        <p:nvSpPr>
          <p:cNvPr id="243715" name="Rectangle 3"/>
          <p:cNvSpPr>
            <a:spLocks noGrp="1" noRot="1" noChangeArrowheads="1"/>
          </p:cNvSpPr>
          <p:nvPr>
            <p:ph type="body" idx="1"/>
          </p:nvPr>
        </p:nvSpPr>
        <p:spPr>
          <a:xfrm>
            <a:off x="301625" y="1600200"/>
            <a:ext cx="8540750" cy="5068888"/>
          </a:xfrm>
        </p:spPr>
        <p:txBody>
          <a:bodyPr/>
          <a:lstStyle/>
          <a:p>
            <a:pPr eaLnBrk="1" hangingPunct="1">
              <a:buFont typeface="Arial" charset="0"/>
              <a:buChar char="►"/>
              <a:defRPr/>
            </a:pPr>
            <a:r>
              <a:rPr lang="de-DE" sz="2800" smtClean="0"/>
              <a:t>Nicolas Stern (Ökonom der Weltbank): „Der Klimawandel ist der größte Fall von Marktversagen, den die Welt je gesehen hat.“ </a:t>
            </a:r>
            <a:r>
              <a:rPr lang="de-DE" sz="1800" smtClean="0"/>
              <a:t>[Blätter f. deutsche u. int. Politik, 12/2006]</a:t>
            </a:r>
          </a:p>
          <a:p>
            <a:pPr eaLnBrk="1" hangingPunct="1">
              <a:buFont typeface="Arial" charset="0"/>
              <a:buChar char="►"/>
              <a:defRPr/>
            </a:pPr>
            <a:r>
              <a:rPr lang="de-DE" sz="2800" smtClean="0"/>
              <a:t>Diese Aussage wird allgemein zur Kenntnis genommen und gleichzeitig die Marktwirtschaft weiter als beste Lösung angepriesen</a:t>
            </a:r>
          </a:p>
          <a:p>
            <a:pPr eaLnBrk="1" hangingPunct="1">
              <a:buFont typeface="Arial" charset="0"/>
              <a:buChar char="►"/>
              <a:defRPr/>
            </a:pPr>
            <a:r>
              <a:rPr lang="de-DE" sz="2800" smtClean="0"/>
              <a:t>Fritz Kuhn: „Grüne Marktwirtschaft heißt für mich, klare ökonomische Rahmenbedingungen zu setzen, die einen freien Wettbewerb um die beste Lösung ermöglichen“ </a:t>
            </a:r>
            <a:r>
              <a:rPr lang="de-DE" sz="2000" smtClean="0"/>
              <a:t>[Magazin der Böll-Stiftung 1/2007]</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p:txBody>
          <a:bodyPr/>
          <a:lstStyle/>
          <a:p>
            <a:pPr eaLnBrk="1" hangingPunct="1">
              <a:defRPr/>
            </a:pPr>
            <a:r>
              <a:rPr lang="de-DE" sz="4000" smtClean="0"/>
              <a:t>Marktwirtschaftliche Lösungsversuche</a:t>
            </a:r>
          </a:p>
        </p:txBody>
      </p:sp>
      <p:sp>
        <p:nvSpPr>
          <p:cNvPr id="245763" name="Rectangle 3"/>
          <p:cNvSpPr>
            <a:spLocks noGrp="1" noRot="1" noChangeArrowheads="1"/>
          </p:cNvSpPr>
          <p:nvPr>
            <p:ph type="body" idx="1"/>
          </p:nvPr>
        </p:nvSpPr>
        <p:spPr>
          <a:xfrm>
            <a:off x="301625" y="1600200"/>
            <a:ext cx="8540750" cy="4924425"/>
          </a:xfrm>
        </p:spPr>
        <p:txBody>
          <a:bodyPr/>
          <a:lstStyle/>
          <a:p>
            <a:pPr eaLnBrk="1" hangingPunct="1">
              <a:lnSpc>
                <a:spcPct val="90000"/>
              </a:lnSpc>
              <a:buFont typeface="Arial" charset="0"/>
              <a:buChar char="►"/>
              <a:defRPr/>
            </a:pPr>
            <a:r>
              <a:rPr lang="de-DE" smtClean="0"/>
              <a:t>Problem: externe Kosten – Kosten, die die Gesellschaft trägt, werden marktwirtschaftlich nicht wirksam</a:t>
            </a:r>
          </a:p>
          <a:p>
            <a:pPr eaLnBrk="1" hangingPunct="1">
              <a:lnSpc>
                <a:spcPct val="90000"/>
              </a:lnSpc>
              <a:buFont typeface="Arial" charset="0"/>
              <a:buChar char="►"/>
              <a:defRPr/>
            </a:pPr>
            <a:r>
              <a:rPr lang="de-DE" smtClean="0">
                <a:sym typeface="Wingdings" pitchFamily="2" charset="2"/>
              </a:rPr>
              <a:t>Konsequenz: … die Preise müssen die ökologische Wahrheit sagen (Internalisierung externer Kosten)</a:t>
            </a:r>
          </a:p>
          <a:p>
            <a:pPr lvl="1" eaLnBrk="1" hangingPunct="1">
              <a:lnSpc>
                <a:spcPct val="90000"/>
              </a:lnSpc>
              <a:defRPr/>
            </a:pPr>
            <a:r>
              <a:rPr lang="de-DE" smtClean="0">
                <a:sym typeface="Wingdings" pitchFamily="2" charset="2"/>
              </a:rPr>
              <a:t>Idee: CO</a:t>
            </a:r>
            <a:r>
              <a:rPr lang="de-DE" baseline="-25000" smtClean="0">
                <a:sym typeface="Wingdings" pitchFamily="2" charset="2"/>
              </a:rPr>
              <a:t>2</a:t>
            </a:r>
            <a:r>
              <a:rPr lang="de-DE" smtClean="0">
                <a:sym typeface="Wingdings" pitchFamily="2" charset="2"/>
              </a:rPr>
              <a:t>-Emissions-Zertifikate</a:t>
            </a:r>
          </a:p>
          <a:p>
            <a:pPr lvl="1" eaLnBrk="1" hangingPunct="1">
              <a:lnSpc>
                <a:spcPct val="90000"/>
              </a:lnSpc>
              <a:defRPr/>
            </a:pPr>
            <a:r>
              <a:rPr lang="de-DE" smtClean="0">
                <a:sym typeface="Wingdings" pitchFamily="2" charset="2"/>
              </a:rPr>
              <a:t>Bisherige Wirkung: Zertifikate wurden vom Staat verschenkt, wurden aber dem Energie-Kunden in Rechnung gestellt</a:t>
            </a:r>
            <a:endParaRPr lang="de-DE"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Effect transition="in" filter="fade">
                                      <p:cBhvr>
                                        <p:cTn id="7" dur="500"/>
                                        <p:tgtEl>
                                          <p:spTgt spid="245763">
                                            <p:txEl>
                                              <p:pRg st="0" end="0"/>
                                            </p:txEl>
                                          </p:spTgt>
                                        </p:tgtEl>
                                      </p:cBhvr>
                                    </p:animEffect>
                                    <p:anim calcmode="lin" valueType="num">
                                      <p:cBhvr>
                                        <p:cTn id="8"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57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45763">
                                            <p:txEl>
                                              <p:pRg st="1" end="1"/>
                                            </p:txEl>
                                          </p:spTgt>
                                        </p:tgtEl>
                                        <p:attrNameLst>
                                          <p:attrName>style.visibility</p:attrName>
                                        </p:attrNameLst>
                                      </p:cBhvr>
                                      <p:to>
                                        <p:strVal val="visible"/>
                                      </p:to>
                                    </p:set>
                                    <p:animEffect transition="in" filter="fade">
                                      <p:cBhvr>
                                        <p:cTn id="14" dur="500"/>
                                        <p:tgtEl>
                                          <p:spTgt spid="245763">
                                            <p:txEl>
                                              <p:pRg st="1" end="1"/>
                                            </p:txEl>
                                          </p:spTgt>
                                        </p:tgtEl>
                                      </p:cBhvr>
                                    </p:animEffect>
                                    <p:anim calcmode="lin" valueType="num">
                                      <p:cBhvr>
                                        <p:cTn id="15" dur="500" fill="hold"/>
                                        <p:tgtEl>
                                          <p:spTgt spid="24576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45763">
                                            <p:txEl>
                                              <p:pRg st="1" end="1"/>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45763">
                                            <p:txEl>
                                              <p:pRg st="2" end="2"/>
                                            </p:txEl>
                                          </p:spTgt>
                                        </p:tgtEl>
                                        <p:attrNameLst>
                                          <p:attrName>style.visibility</p:attrName>
                                        </p:attrNameLst>
                                      </p:cBhvr>
                                      <p:to>
                                        <p:strVal val="visible"/>
                                      </p:to>
                                    </p:set>
                                    <p:animEffect transition="in" filter="fade">
                                      <p:cBhvr>
                                        <p:cTn id="19" dur="500"/>
                                        <p:tgtEl>
                                          <p:spTgt spid="245763">
                                            <p:txEl>
                                              <p:pRg st="2" end="2"/>
                                            </p:txEl>
                                          </p:spTgt>
                                        </p:tgtEl>
                                      </p:cBhvr>
                                    </p:animEffect>
                                    <p:anim calcmode="lin" valueType="num">
                                      <p:cBhvr>
                                        <p:cTn id="20" dur="500" fill="hold"/>
                                        <p:tgtEl>
                                          <p:spTgt spid="24576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45763">
                                            <p:txEl>
                                              <p:pRg st="2" end="2"/>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45763">
                                            <p:txEl>
                                              <p:pRg st="3" end="3"/>
                                            </p:txEl>
                                          </p:spTgt>
                                        </p:tgtEl>
                                        <p:attrNameLst>
                                          <p:attrName>style.visibility</p:attrName>
                                        </p:attrNameLst>
                                      </p:cBhvr>
                                      <p:to>
                                        <p:strVal val="visible"/>
                                      </p:to>
                                    </p:set>
                                    <p:animEffect transition="in" filter="fade">
                                      <p:cBhvr>
                                        <p:cTn id="24" dur="500"/>
                                        <p:tgtEl>
                                          <p:spTgt spid="245763">
                                            <p:txEl>
                                              <p:pRg st="3" end="3"/>
                                            </p:txEl>
                                          </p:spTgt>
                                        </p:tgtEl>
                                      </p:cBhvr>
                                    </p:animEffect>
                                    <p:anim calcmode="lin" valueType="num">
                                      <p:cBhvr>
                                        <p:cTn id="25" dur="500" fill="hold"/>
                                        <p:tgtEl>
                                          <p:spTgt spid="24576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4576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p:txBody>
          <a:bodyPr/>
          <a:lstStyle/>
          <a:p>
            <a:pPr eaLnBrk="1" hangingPunct="1">
              <a:defRPr/>
            </a:pPr>
            <a:r>
              <a:rPr lang="de-DE" sz="4000" smtClean="0"/>
              <a:t>Marktwirtschaftliche Lösungsversuche</a:t>
            </a:r>
          </a:p>
        </p:txBody>
      </p:sp>
      <p:sp>
        <p:nvSpPr>
          <p:cNvPr id="246787" name="Rectangle 3"/>
          <p:cNvSpPr>
            <a:spLocks noGrp="1" noRot="1" noChangeArrowheads="1"/>
          </p:cNvSpPr>
          <p:nvPr>
            <p:ph type="body" idx="1"/>
          </p:nvPr>
        </p:nvSpPr>
        <p:spPr>
          <a:xfrm>
            <a:off x="301625" y="1600200"/>
            <a:ext cx="8540750" cy="5257800"/>
          </a:xfrm>
        </p:spPr>
        <p:txBody>
          <a:bodyPr/>
          <a:lstStyle/>
          <a:p>
            <a:pPr eaLnBrk="1" hangingPunct="1">
              <a:buFont typeface="Arial" charset="0"/>
              <a:buChar char="►"/>
              <a:defRPr/>
            </a:pPr>
            <a:r>
              <a:rPr lang="de-DE" smtClean="0"/>
              <a:t>Problem: unterschiedliche (Teil-)Märkte konkurrieren miteinander:</a:t>
            </a:r>
          </a:p>
          <a:p>
            <a:pPr lvl="1" eaLnBrk="1" hangingPunct="1">
              <a:defRPr/>
            </a:pPr>
            <a:r>
              <a:rPr lang="de-DE" smtClean="0"/>
              <a:t>Märkte für alternative Energieträger (Kohle, Gas, Öl, Solar – wofür entscheide ich mich?</a:t>
            </a:r>
          </a:p>
          <a:p>
            <a:pPr lvl="1" eaLnBrk="1" hangingPunct="1">
              <a:defRPr/>
            </a:pPr>
            <a:r>
              <a:rPr lang="de-DE" smtClean="0"/>
              <a:t>bei Neuanschaffungen Märkte für mehr oder weniger verbrauchsfreundliche Geräte bzw. Anlagen (Lampen, Autos, Häuser, Industriemotoren, chemische Anlagen…)?</a:t>
            </a:r>
          </a:p>
          <a:p>
            <a:pPr lvl="1" eaLnBrk="1" hangingPunct="1">
              <a:defRPr/>
            </a:pPr>
            <a:r>
              <a:rPr lang="de-DE" smtClean="0"/>
              <a:t>Märkte, die direkt gegen Energie konkurrieren (Wärmedämmung, Energiesparlampen…)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Effect transition="in" filter="fade">
                                      <p:cBhvr>
                                        <p:cTn id="7" dur="500"/>
                                        <p:tgtEl>
                                          <p:spTgt spid="246787">
                                            <p:txEl>
                                              <p:pRg st="0" end="0"/>
                                            </p:txEl>
                                          </p:spTgt>
                                        </p:tgtEl>
                                      </p:cBhvr>
                                    </p:animEffect>
                                    <p:anim calcmode="lin" valueType="num">
                                      <p:cBhvr>
                                        <p:cTn id="8" dur="500" fill="hold"/>
                                        <p:tgtEl>
                                          <p:spTgt spid="24678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6787">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246787">
                                            <p:txEl>
                                              <p:pRg st="1" end="1"/>
                                            </p:txEl>
                                          </p:spTgt>
                                        </p:tgtEl>
                                        <p:attrNameLst>
                                          <p:attrName>style.visibility</p:attrName>
                                        </p:attrNameLst>
                                      </p:cBhvr>
                                      <p:to>
                                        <p:strVal val="visible"/>
                                      </p:to>
                                    </p:set>
                                    <p:animEffect transition="in" filter="fade">
                                      <p:cBhvr>
                                        <p:cTn id="12" dur="500"/>
                                        <p:tgtEl>
                                          <p:spTgt spid="246787">
                                            <p:txEl>
                                              <p:pRg st="1" end="1"/>
                                            </p:txEl>
                                          </p:spTgt>
                                        </p:tgtEl>
                                      </p:cBhvr>
                                    </p:animEffect>
                                    <p:anim calcmode="lin" valueType="num">
                                      <p:cBhvr>
                                        <p:cTn id="13" dur="500" fill="hold"/>
                                        <p:tgtEl>
                                          <p:spTgt spid="24678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4678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246787">
                                            <p:txEl>
                                              <p:pRg st="2" end="2"/>
                                            </p:txEl>
                                          </p:spTgt>
                                        </p:tgtEl>
                                        <p:attrNameLst>
                                          <p:attrName>style.visibility</p:attrName>
                                        </p:attrNameLst>
                                      </p:cBhvr>
                                      <p:to>
                                        <p:strVal val="visible"/>
                                      </p:to>
                                    </p:set>
                                    <p:animEffect transition="in" filter="fade">
                                      <p:cBhvr>
                                        <p:cTn id="19" dur="500"/>
                                        <p:tgtEl>
                                          <p:spTgt spid="246787">
                                            <p:txEl>
                                              <p:pRg st="2" end="2"/>
                                            </p:txEl>
                                          </p:spTgt>
                                        </p:tgtEl>
                                      </p:cBhvr>
                                    </p:animEffect>
                                    <p:anim calcmode="lin" valueType="num">
                                      <p:cBhvr>
                                        <p:cTn id="20" dur="500" fill="hold"/>
                                        <p:tgtEl>
                                          <p:spTgt spid="246787">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4678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246787">
                                            <p:txEl>
                                              <p:pRg st="3" end="3"/>
                                            </p:txEl>
                                          </p:spTgt>
                                        </p:tgtEl>
                                        <p:attrNameLst>
                                          <p:attrName>style.visibility</p:attrName>
                                        </p:attrNameLst>
                                      </p:cBhvr>
                                      <p:to>
                                        <p:strVal val="visible"/>
                                      </p:to>
                                    </p:set>
                                    <p:animEffect transition="in" filter="fade">
                                      <p:cBhvr>
                                        <p:cTn id="26" dur="500"/>
                                        <p:tgtEl>
                                          <p:spTgt spid="246787">
                                            <p:txEl>
                                              <p:pRg st="3" end="3"/>
                                            </p:txEl>
                                          </p:spTgt>
                                        </p:tgtEl>
                                      </p:cBhvr>
                                    </p:animEffect>
                                    <p:anim calcmode="lin" valueType="num">
                                      <p:cBhvr>
                                        <p:cTn id="27" dur="500" fill="hold"/>
                                        <p:tgtEl>
                                          <p:spTgt spid="246787">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4678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p:txBody>
          <a:bodyPr/>
          <a:lstStyle/>
          <a:p>
            <a:pPr eaLnBrk="1" hangingPunct="1">
              <a:defRPr/>
            </a:pPr>
            <a:r>
              <a:rPr lang="de-DE" sz="4000" smtClean="0"/>
              <a:t>Marktwirtschaftliche Lösungsversuche</a:t>
            </a:r>
          </a:p>
        </p:txBody>
      </p:sp>
      <p:sp>
        <p:nvSpPr>
          <p:cNvPr id="247811" name="Rectangle 3"/>
          <p:cNvSpPr>
            <a:spLocks noGrp="1" noRot="1" noChangeArrowheads="1"/>
          </p:cNvSpPr>
          <p:nvPr>
            <p:ph type="body" idx="1"/>
          </p:nvPr>
        </p:nvSpPr>
        <p:spPr>
          <a:xfrm>
            <a:off x="301625" y="1600200"/>
            <a:ext cx="8540750" cy="5257800"/>
          </a:xfrm>
        </p:spPr>
        <p:txBody>
          <a:bodyPr/>
          <a:lstStyle/>
          <a:p>
            <a:pPr eaLnBrk="1" hangingPunct="1">
              <a:lnSpc>
                <a:spcPct val="90000"/>
              </a:lnSpc>
              <a:buFont typeface="Arial" charset="0"/>
              <a:buChar char="►"/>
              <a:defRPr/>
            </a:pPr>
            <a:r>
              <a:rPr lang="de-DE" smtClean="0"/>
              <a:t>Meseberger Beschlüsse</a:t>
            </a:r>
          </a:p>
          <a:p>
            <a:pPr lvl="1" eaLnBrk="1" hangingPunct="1">
              <a:lnSpc>
                <a:spcPct val="90000"/>
              </a:lnSpc>
              <a:defRPr/>
            </a:pPr>
            <a:r>
              <a:rPr lang="de-DE" smtClean="0"/>
              <a:t>Nach einer Untersuchung des Fraunhofer-Institutes f. System- und Innovationsforschung sind in den Meseberger Eckpunkten festgelegte Maßnahmen, deren Umsetzung etwa 60% der beschlossenen Energieeinsparung entsprechen, rentabel: Sie erzielten also Gewinn, wenn sie realisiert würden</a:t>
            </a:r>
          </a:p>
          <a:p>
            <a:pPr lvl="1" eaLnBrk="1" hangingPunct="1">
              <a:lnSpc>
                <a:spcPct val="90000"/>
              </a:lnSpc>
              <a:defRPr/>
            </a:pPr>
            <a:r>
              <a:rPr lang="de-DE" smtClean="0"/>
              <a:t>Sie hätten also nach marktwirtschaftlichen Ansprüchen ohne staatlichen Anstoß und Förderung längst realisiert sein müssen</a:t>
            </a:r>
          </a:p>
          <a:p>
            <a:pPr lvl="1" eaLnBrk="1" hangingPunct="1">
              <a:lnSpc>
                <a:spcPct val="90000"/>
              </a:lnSpc>
              <a:defRPr/>
            </a:pPr>
            <a:r>
              <a:rPr lang="de-DE" smtClean="0"/>
              <a:t>Stichwort: Elektroheizkörper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Effect transition="in" filter="fade">
                                      <p:cBhvr>
                                        <p:cTn id="7" dur="500"/>
                                        <p:tgtEl>
                                          <p:spTgt spid="247811">
                                            <p:txEl>
                                              <p:pRg st="0" end="0"/>
                                            </p:txEl>
                                          </p:spTgt>
                                        </p:tgtEl>
                                      </p:cBhvr>
                                    </p:animEffect>
                                    <p:anim calcmode="lin" valueType="num">
                                      <p:cBhvr>
                                        <p:cTn id="8" dur="500" fill="hold"/>
                                        <p:tgtEl>
                                          <p:spTgt spid="2478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78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47811">
                                            <p:txEl>
                                              <p:pRg st="1" end="1"/>
                                            </p:txEl>
                                          </p:spTgt>
                                        </p:tgtEl>
                                        <p:attrNameLst>
                                          <p:attrName>style.visibility</p:attrName>
                                        </p:attrNameLst>
                                      </p:cBhvr>
                                      <p:to>
                                        <p:strVal val="visible"/>
                                      </p:to>
                                    </p:set>
                                    <p:animEffect transition="in" filter="fade">
                                      <p:cBhvr>
                                        <p:cTn id="14" dur="500"/>
                                        <p:tgtEl>
                                          <p:spTgt spid="247811">
                                            <p:txEl>
                                              <p:pRg st="1" end="1"/>
                                            </p:txEl>
                                          </p:spTgt>
                                        </p:tgtEl>
                                      </p:cBhvr>
                                    </p:animEffect>
                                    <p:anim calcmode="lin" valueType="num">
                                      <p:cBhvr>
                                        <p:cTn id="15" dur="500" fill="hold"/>
                                        <p:tgtEl>
                                          <p:spTgt spid="24781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478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47811">
                                            <p:txEl>
                                              <p:pRg st="2" end="2"/>
                                            </p:txEl>
                                          </p:spTgt>
                                        </p:tgtEl>
                                        <p:attrNameLst>
                                          <p:attrName>style.visibility</p:attrName>
                                        </p:attrNameLst>
                                      </p:cBhvr>
                                      <p:to>
                                        <p:strVal val="visible"/>
                                      </p:to>
                                    </p:set>
                                    <p:animEffect transition="in" filter="fade">
                                      <p:cBhvr>
                                        <p:cTn id="21" dur="500"/>
                                        <p:tgtEl>
                                          <p:spTgt spid="247811">
                                            <p:txEl>
                                              <p:pRg st="2" end="2"/>
                                            </p:txEl>
                                          </p:spTgt>
                                        </p:tgtEl>
                                      </p:cBhvr>
                                    </p:animEffect>
                                    <p:anim calcmode="lin" valueType="num">
                                      <p:cBhvr>
                                        <p:cTn id="22" dur="500" fill="hold"/>
                                        <p:tgtEl>
                                          <p:spTgt spid="24781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478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47811">
                                            <p:txEl>
                                              <p:pRg st="3" end="3"/>
                                            </p:txEl>
                                          </p:spTgt>
                                        </p:tgtEl>
                                        <p:attrNameLst>
                                          <p:attrName>style.visibility</p:attrName>
                                        </p:attrNameLst>
                                      </p:cBhvr>
                                      <p:to>
                                        <p:strVal val="visible"/>
                                      </p:to>
                                    </p:set>
                                    <p:animEffect transition="in" filter="fade">
                                      <p:cBhvr>
                                        <p:cTn id="28" dur="500"/>
                                        <p:tgtEl>
                                          <p:spTgt spid="247811">
                                            <p:txEl>
                                              <p:pRg st="3" end="3"/>
                                            </p:txEl>
                                          </p:spTgt>
                                        </p:tgtEl>
                                      </p:cBhvr>
                                    </p:animEffect>
                                    <p:anim calcmode="lin" valueType="num">
                                      <p:cBhvr>
                                        <p:cTn id="29" dur="500" fill="hold"/>
                                        <p:tgtEl>
                                          <p:spTgt spid="24781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47811">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7" descr="elektroheizungen"/>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71550" y="346075"/>
            <a:ext cx="8172450" cy="6537325"/>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p:txBody>
          <a:bodyPr/>
          <a:lstStyle/>
          <a:p>
            <a:pPr eaLnBrk="1" hangingPunct="1">
              <a:defRPr/>
            </a:pPr>
            <a:r>
              <a:rPr lang="de-DE" smtClean="0"/>
              <a:t>Fazit</a:t>
            </a:r>
          </a:p>
        </p:txBody>
      </p:sp>
      <p:sp>
        <p:nvSpPr>
          <p:cNvPr id="251907" name="Rectangle 3"/>
          <p:cNvSpPr>
            <a:spLocks noGrp="1" noRot="1" noChangeArrowheads="1"/>
          </p:cNvSpPr>
          <p:nvPr>
            <p:ph type="body" idx="1"/>
          </p:nvPr>
        </p:nvSpPr>
        <p:spPr>
          <a:xfrm>
            <a:off x="301625" y="1600200"/>
            <a:ext cx="8540750" cy="5257800"/>
          </a:xfrm>
        </p:spPr>
        <p:txBody>
          <a:bodyPr/>
          <a:lstStyle/>
          <a:p>
            <a:pPr eaLnBrk="1" hangingPunct="1">
              <a:lnSpc>
                <a:spcPct val="90000"/>
              </a:lnSpc>
              <a:buFont typeface="Arial" charset="0"/>
              <a:buChar char="►"/>
              <a:defRPr/>
            </a:pPr>
            <a:r>
              <a:rPr lang="de-DE" smtClean="0"/>
              <a:t>Der Markt reagiert nicht unmittelbar auf die menschlichen Bedürfnisse, sondern nur auf diejenigen Bedürfnisse, die durch Dollars (Euro, Yen, …) ausgedrückt werden</a:t>
            </a:r>
          </a:p>
          <a:p>
            <a:pPr eaLnBrk="1" hangingPunct="1">
              <a:lnSpc>
                <a:spcPct val="90000"/>
              </a:lnSpc>
              <a:buFont typeface="Arial" charset="0"/>
              <a:buChar char="►"/>
              <a:defRPr/>
            </a:pPr>
            <a:r>
              <a:rPr lang="de-DE" smtClean="0"/>
              <a:t>Große Dollarmengen können sich viel und teures CO</a:t>
            </a:r>
            <a:r>
              <a:rPr lang="de-DE" baseline="-25000" smtClean="0"/>
              <a:t>2</a:t>
            </a:r>
            <a:r>
              <a:rPr lang="de-DE" smtClean="0"/>
              <a:t>, wie auch ein gutes Klima leisten, gegebenenfalls den Markt leerkaufen, egal, ob kleine Dollarhäufchen da preislich mithalten können</a:t>
            </a:r>
          </a:p>
          <a:p>
            <a:pPr eaLnBrk="1" hangingPunct="1">
              <a:lnSpc>
                <a:spcPct val="90000"/>
              </a:lnSpc>
              <a:buFont typeface="Arial" charset="0"/>
              <a:buChar char="►"/>
              <a:defRPr/>
            </a:pPr>
            <a:r>
              <a:rPr lang="de-DE" smtClean="0"/>
              <a:t>Diese Disproportionen sind das Ergebnis bisheriger marktwirtschaftlicher Entwicklung</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Rot="1" noChangeArrowheads="1"/>
          </p:cNvSpPr>
          <p:nvPr>
            <p:ph type="title"/>
          </p:nvPr>
        </p:nvSpPr>
        <p:spPr/>
        <p:txBody>
          <a:bodyPr/>
          <a:lstStyle/>
          <a:p>
            <a:pPr eaLnBrk="1" hangingPunct="1">
              <a:defRPr/>
            </a:pPr>
            <a:r>
              <a:rPr lang="de-DE" smtClean="0"/>
              <a:t>Fazit</a:t>
            </a:r>
          </a:p>
        </p:txBody>
      </p:sp>
      <p:sp>
        <p:nvSpPr>
          <p:cNvPr id="287747" name="Rectangle 3"/>
          <p:cNvSpPr>
            <a:spLocks noGrp="1" noRot="1" noChangeArrowheads="1"/>
          </p:cNvSpPr>
          <p:nvPr>
            <p:ph type="body" idx="1"/>
          </p:nvPr>
        </p:nvSpPr>
        <p:spPr>
          <a:xfrm>
            <a:off x="301625" y="1600200"/>
            <a:ext cx="8540750" cy="5257800"/>
          </a:xfrm>
        </p:spPr>
        <p:txBody>
          <a:bodyPr/>
          <a:lstStyle/>
          <a:p>
            <a:pPr eaLnBrk="1" hangingPunct="1">
              <a:lnSpc>
                <a:spcPct val="90000"/>
              </a:lnSpc>
              <a:buFont typeface="Arial" charset="0"/>
              <a:buChar char="►"/>
              <a:defRPr/>
            </a:pPr>
            <a:r>
              <a:rPr lang="de-DE" sz="2800" smtClean="0"/>
              <a:t>Der Markt kann das Klimaproblem grundsätzlich nicht lösen:</a:t>
            </a:r>
          </a:p>
          <a:p>
            <a:pPr lvl="1" eaLnBrk="1" hangingPunct="1">
              <a:lnSpc>
                <a:spcPct val="90000"/>
              </a:lnSpc>
              <a:defRPr/>
            </a:pPr>
            <a:r>
              <a:rPr lang="de-DE" sz="2400" smtClean="0"/>
              <a:t>Marktwirtschaft drückt alles in Geldform aus:</a:t>
            </a:r>
          </a:p>
          <a:p>
            <a:pPr lvl="1" eaLnBrk="1" hangingPunct="1">
              <a:lnSpc>
                <a:spcPct val="90000"/>
              </a:lnSpc>
              <a:defRPr/>
            </a:pPr>
            <a:r>
              <a:rPr lang="de-DE" sz="2400" smtClean="0"/>
              <a:t>Wieviel ist es einem vietnamesischen Reisbauern heute wert, wenn seine Kinder und Enkel in einigen Jahrzehnten nicht mehr aufs Feld können, weil es unterhalb des gestiegenen Meeresspiegels liegt?</a:t>
            </a:r>
          </a:p>
          <a:p>
            <a:pPr lvl="1" eaLnBrk="1" hangingPunct="1">
              <a:lnSpc>
                <a:spcPct val="90000"/>
              </a:lnSpc>
              <a:defRPr/>
            </a:pPr>
            <a:r>
              <a:rPr lang="de-DE" sz="2400" smtClean="0"/>
              <a:t>Wer fragt den Bauern in Tschad, in Niger in Nordchina, welche Entschädigung er dafür verlangt, dass ihn die immer häufigeren Dürren vom Land vertreiben?</a:t>
            </a:r>
          </a:p>
          <a:p>
            <a:pPr lvl="1" eaLnBrk="1" hangingPunct="1">
              <a:lnSpc>
                <a:spcPct val="90000"/>
              </a:lnSpc>
              <a:defRPr/>
            </a:pPr>
            <a:r>
              <a:rPr lang="de-DE" sz="2400" smtClean="0"/>
              <a:t>Fragt jemand die Bewohner der noch nicht so verheerten afrikanischen Länder, was sie als Preis dafür ansetzen, wenn Millionen ihrer Existenz beraubter Umweltflüchtlinge auf sie zu kommen?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with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Effect transition="in" filter="fade">
                                      <p:cBhvr>
                                        <p:cTn id="7" dur="500"/>
                                        <p:tgtEl>
                                          <p:spTgt spid="287747">
                                            <p:txEl>
                                              <p:pRg st="0" end="0"/>
                                            </p:txEl>
                                          </p:spTgt>
                                        </p:tgtEl>
                                      </p:cBhvr>
                                    </p:animEffect>
                                    <p:anim calcmode="lin" valueType="num">
                                      <p:cBhvr>
                                        <p:cTn id="8" dur="500" fill="hold"/>
                                        <p:tgtEl>
                                          <p:spTgt spid="28774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8774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7747">
                                            <p:txEl>
                                              <p:pRg st="1" end="1"/>
                                            </p:txEl>
                                          </p:spTgt>
                                        </p:tgtEl>
                                        <p:attrNameLst>
                                          <p:attrName>style.visibility</p:attrName>
                                        </p:attrNameLst>
                                      </p:cBhvr>
                                      <p:to>
                                        <p:strVal val="visible"/>
                                      </p:to>
                                    </p:set>
                                    <p:animEffect transition="in" filter="fade">
                                      <p:cBhvr>
                                        <p:cTn id="14" dur="500"/>
                                        <p:tgtEl>
                                          <p:spTgt spid="287747">
                                            <p:txEl>
                                              <p:pRg st="1" end="1"/>
                                            </p:txEl>
                                          </p:spTgt>
                                        </p:tgtEl>
                                      </p:cBhvr>
                                    </p:animEffect>
                                    <p:anim calcmode="lin" valueType="num">
                                      <p:cBhvr>
                                        <p:cTn id="15" dur="500" fill="hold"/>
                                        <p:tgtEl>
                                          <p:spTgt spid="28774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8774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87747">
                                            <p:txEl>
                                              <p:pRg st="2" end="2"/>
                                            </p:txEl>
                                          </p:spTgt>
                                        </p:tgtEl>
                                        <p:attrNameLst>
                                          <p:attrName>style.visibility</p:attrName>
                                        </p:attrNameLst>
                                      </p:cBhvr>
                                      <p:to>
                                        <p:strVal val="visible"/>
                                      </p:to>
                                    </p:set>
                                    <p:animEffect transition="in" filter="fade">
                                      <p:cBhvr>
                                        <p:cTn id="21" dur="500"/>
                                        <p:tgtEl>
                                          <p:spTgt spid="287747">
                                            <p:txEl>
                                              <p:pRg st="2" end="2"/>
                                            </p:txEl>
                                          </p:spTgt>
                                        </p:tgtEl>
                                      </p:cBhvr>
                                    </p:animEffect>
                                    <p:anim calcmode="lin" valueType="num">
                                      <p:cBhvr>
                                        <p:cTn id="22" dur="500" fill="hold"/>
                                        <p:tgtEl>
                                          <p:spTgt spid="28774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8774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87747">
                                            <p:txEl>
                                              <p:pRg st="3" end="3"/>
                                            </p:txEl>
                                          </p:spTgt>
                                        </p:tgtEl>
                                        <p:attrNameLst>
                                          <p:attrName>style.visibility</p:attrName>
                                        </p:attrNameLst>
                                      </p:cBhvr>
                                      <p:to>
                                        <p:strVal val="visible"/>
                                      </p:to>
                                    </p:set>
                                    <p:animEffect transition="in" filter="fade">
                                      <p:cBhvr>
                                        <p:cTn id="28" dur="500"/>
                                        <p:tgtEl>
                                          <p:spTgt spid="287747">
                                            <p:txEl>
                                              <p:pRg st="3" end="3"/>
                                            </p:txEl>
                                          </p:spTgt>
                                        </p:tgtEl>
                                      </p:cBhvr>
                                    </p:animEffect>
                                    <p:anim calcmode="lin" valueType="num">
                                      <p:cBhvr>
                                        <p:cTn id="29" dur="500" fill="hold"/>
                                        <p:tgtEl>
                                          <p:spTgt spid="28774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8774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87747">
                                            <p:txEl>
                                              <p:pRg st="4" end="4"/>
                                            </p:txEl>
                                          </p:spTgt>
                                        </p:tgtEl>
                                        <p:attrNameLst>
                                          <p:attrName>style.visibility</p:attrName>
                                        </p:attrNameLst>
                                      </p:cBhvr>
                                      <p:to>
                                        <p:strVal val="visible"/>
                                      </p:to>
                                    </p:set>
                                    <p:animEffect transition="in" filter="fade">
                                      <p:cBhvr>
                                        <p:cTn id="35" dur="500"/>
                                        <p:tgtEl>
                                          <p:spTgt spid="287747">
                                            <p:txEl>
                                              <p:pRg st="4" end="4"/>
                                            </p:txEl>
                                          </p:spTgt>
                                        </p:tgtEl>
                                      </p:cBhvr>
                                    </p:animEffect>
                                    <p:anim calcmode="lin" valueType="num">
                                      <p:cBhvr>
                                        <p:cTn id="36" dur="500" fill="hold"/>
                                        <p:tgtEl>
                                          <p:spTgt spid="287747">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8774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p:txBody>
          <a:bodyPr/>
          <a:lstStyle/>
          <a:p>
            <a:pPr eaLnBrk="1" hangingPunct="1">
              <a:defRPr/>
            </a:pPr>
            <a:r>
              <a:rPr lang="de-DE" smtClean="0"/>
              <a:t>Fazit</a:t>
            </a:r>
          </a:p>
        </p:txBody>
      </p:sp>
      <p:sp>
        <p:nvSpPr>
          <p:cNvPr id="288771" name="Rectangle 3"/>
          <p:cNvSpPr>
            <a:spLocks noGrp="1" noRot="1" noChangeArrowheads="1"/>
          </p:cNvSpPr>
          <p:nvPr>
            <p:ph type="body" idx="1"/>
          </p:nvPr>
        </p:nvSpPr>
        <p:spPr>
          <a:xfrm>
            <a:off x="301625" y="1600200"/>
            <a:ext cx="8540750" cy="5068888"/>
          </a:xfrm>
        </p:spPr>
        <p:txBody>
          <a:bodyPr/>
          <a:lstStyle/>
          <a:p>
            <a:pPr lvl="1" eaLnBrk="1" hangingPunct="1">
              <a:defRPr/>
            </a:pPr>
            <a:r>
              <a:rPr lang="de-DE" sz="2400" smtClean="0"/>
              <a:t>Und wie werden die Entschädigungen (der Ertrag der „ökologischen Wahrheit“) eigentlich verteilt?</a:t>
            </a:r>
          </a:p>
          <a:p>
            <a:pPr lvl="1" eaLnBrk="1" hangingPunct="1">
              <a:defRPr/>
            </a:pPr>
            <a:r>
              <a:rPr lang="de-DE" sz="2400" smtClean="0"/>
              <a:t>Warum ist davon nichts zu spüren?</a:t>
            </a:r>
          </a:p>
          <a:p>
            <a:pPr eaLnBrk="1" hangingPunct="1">
              <a:buFont typeface="Arial" charset="0"/>
              <a:buChar char="►"/>
              <a:defRPr/>
            </a:pPr>
            <a:r>
              <a:rPr lang="de-DE" sz="2800" smtClean="0"/>
              <a:t>Vielleicht wollen alle diese Bauern und die von der Klimazerstörung Betroffenen gar keine Kompensationszahlungen</a:t>
            </a:r>
          </a:p>
          <a:p>
            <a:pPr eaLnBrk="1" hangingPunct="1">
              <a:buFont typeface="Arial" charset="0"/>
              <a:buChar char="►"/>
              <a:defRPr/>
            </a:pPr>
            <a:r>
              <a:rPr lang="de-DE" sz="2800" smtClean="0"/>
              <a:t>Vielleicht wollen sie nur ungestört von den externen Effekten der Reichen weiter leben und wirtschaften</a:t>
            </a:r>
          </a:p>
          <a:p>
            <a:pPr eaLnBrk="1" hangingPunct="1">
              <a:buFont typeface="Arial" charset="0"/>
              <a:buChar char="►"/>
              <a:defRPr/>
            </a:pPr>
            <a:r>
              <a:rPr lang="de-DE" sz="2800" smtClean="0"/>
              <a:t>Vielleicht wünschen sie sich, dass die Reichen Länder einfach aufhören mit der Klimazerstörung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with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fade">
                                      <p:cBhvr>
                                        <p:cTn id="7" dur="500"/>
                                        <p:tgtEl>
                                          <p:spTgt spid="288771">
                                            <p:txEl>
                                              <p:pRg st="0" end="0"/>
                                            </p:txEl>
                                          </p:spTgt>
                                        </p:tgtEl>
                                      </p:cBhvr>
                                    </p:animEffect>
                                    <p:anim calcmode="lin" valueType="num">
                                      <p:cBhvr>
                                        <p:cTn id="8" dur="500" fill="hold"/>
                                        <p:tgtEl>
                                          <p:spTgt spid="28877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887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8771">
                                            <p:txEl>
                                              <p:pRg st="1" end="1"/>
                                            </p:txEl>
                                          </p:spTgt>
                                        </p:tgtEl>
                                        <p:attrNameLst>
                                          <p:attrName>style.visibility</p:attrName>
                                        </p:attrNameLst>
                                      </p:cBhvr>
                                      <p:to>
                                        <p:strVal val="visible"/>
                                      </p:to>
                                    </p:set>
                                    <p:animEffect transition="in" filter="fade">
                                      <p:cBhvr>
                                        <p:cTn id="14" dur="500"/>
                                        <p:tgtEl>
                                          <p:spTgt spid="288771">
                                            <p:txEl>
                                              <p:pRg st="1" end="1"/>
                                            </p:txEl>
                                          </p:spTgt>
                                        </p:tgtEl>
                                      </p:cBhvr>
                                    </p:animEffect>
                                    <p:anim calcmode="lin" valueType="num">
                                      <p:cBhvr>
                                        <p:cTn id="15" dur="500" fill="hold"/>
                                        <p:tgtEl>
                                          <p:spTgt spid="28877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887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88771">
                                            <p:txEl>
                                              <p:pRg st="2" end="2"/>
                                            </p:txEl>
                                          </p:spTgt>
                                        </p:tgtEl>
                                        <p:attrNameLst>
                                          <p:attrName>style.visibility</p:attrName>
                                        </p:attrNameLst>
                                      </p:cBhvr>
                                      <p:to>
                                        <p:strVal val="visible"/>
                                      </p:to>
                                    </p:set>
                                    <p:animEffect transition="in" filter="fade">
                                      <p:cBhvr>
                                        <p:cTn id="21" dur="500"/>
                                        <p:tgtEl>
                                          <p:spTgt spid="288771">
                                            <p:txEl>
                                              <p:pRg st="2" end="2"/>
                                            </p:txEl>
                                          </p:spTgt>
                                        </p:tgtEl>
                                      </p:cBhvr>
                                    </p:animEffect>
                                    <p:anim calcmode="lin" valueType="num">
                                      <p:cBhvr>
                                        <p:cTn id="22" dur="500" fill="hold"/>
                                        <p:tgtEl>
                                          <p:spTgt spid="28877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8877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88771">
                                            <p:txEl>
                                              <p:pRg st="3" end="3"/>
                                            </p:txEl>
                                          </p:spTgt>
                                        </p:tgtEl>
                                        <p:attrNameLst>
                                          <p:attrName>style.visibility</p:attrName>
                                        </p:attrNameLst>
                                      </p:cBhvr>
                                      <p:to>
                                        <p:strVal val="visible"/>
                                      </p:to>
                                    </p:set>
                                    <p:animEffect transition="in" filter="fade">
                                      <p:cBhvr>
                                        <p:cTn id="28" dur="500"/>
                                        <p:tgtEl>
                                          <p:spTgt spid="288771">
                                            <p:txEl>
                                              <p:pRg st="3" end="3"/>
                                            </p:txEl>
                                          </p:spTgt>
                                        </p:tgtEl>
                                      </p:cBhvr>
                                    </p:animEffect>
                                    <p:anim calcmode="lin" valueType="num">
                                      <p:cBhvr>
                                        <p:cTn id="29" dur="500" fill="hold"/>
                                        <p:tgtEl>
                                          <p:spTgt spid="28877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8877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88771">
                                            <p:txEl>
                                              <p:pRg st="4" end="4"/>
                                            </p:txEl>
                                          </p:spTgt>
                                        </p:tgtEl>
                                        <p:attrNameLst>
                                          <p:attrName>style.visibility</p:attrName>
                                        </p:attrNameLst>
                                      </p:cBhvr>
                                      <p:to>
                                        <p:strVal val="visible"/>
                                      </p:to>
                                    </p:set>
                                    <p:animEffect transition="in" filter="fade">
                                      <p:cBhvr>
                                        <p:cTn id="35" dur="500"/>
                                        <p:tgtEl>
                                          <p:spTgt spid="288771">
                                            <p:txEl>
                                              <p:pRg st="4" end="4"/>
                                            </p:txEl>
                                          </p:spTgt>
                                        </p:tgtEl>
                                      </p:cBhvr>
                                    </p:animEffect>
                                    <p:anim calcmode="lin" valueType="num">
                                      <p:cBhvr>
                                        <p:cTn id="36" dur="500" fill="hold"/>
                                        <p:tgtEl>
                                          <p:spTgt spid="28877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8877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Rot="1" noChangeArrowheads="1"/>
          </p:cNvSpPr>
          <p:nvPr>
            <p:ph type="title"/>
          </p:nvPr>
        </p:nvSpPr>
        <p:spPr/>
        <p:txBody>
          <a:bodyPr/>
          <a:lstStyle/>
          <a:p>
            <a:pPr eaLnBrk="1" hangingPunct="1">
              <a:defRPr/>
            </a:pPr>
            <a:r>
              <a:rPr lang="de-DE" smtClean="0"/>
              <a:t>Fazit</a:t>
            </a:r>
          </a:p>
        </p:txBody>
      </p:sp>
      <p:sp>
        <p:nvSpPr>
          <p:cNvPr id="252931" name="Rectangle 3"/>
          <p:cNvSpPr>
            <a:spLocks noGrp="1" noRot="1" noChangeArrowheads="1"/>
          </p:cNvSpPr>
          <p:nvPr>
            <p:ph type="body" idx="1"/>
          </p:nvPr>
        </p:nvSpPr>
        <p:spPr>
          <a:xfrm>
            <a:off x="323850" y="1484313"/>
            <a:ext cx="8540750" cy="5257800"/>
          </a:xfrm>
        </p:spPr>
        <p:txBody>
          <a:bodyPr/>
          <a:lstStyle/>
          <a:p>
            <a:pPr eaLnBrk="1" hangingPunct="1">
              <a:buFont typeface="Arial" charset="0"/>
              <a:buChar char="►"/>
              <a:defRPr/>
            </a:pPr>
            <a:r>
              <a:rPr lang="de-DE" sz="2800" smtClean="0"/>
              <a:t>Es geht unter den Bedingungen der Marktwirtschaft nicht um Klimasanierung, es geht nur darum, ob Klimasanierung rentabel durchgeführt werden kann, ob genügend Umsatzpotential für Waren und Dienstleistungen zur Klimasanierung vorhanden ist</a:t>
            </a:r>
          </a:p>
          <a:p>
            <a:pPr eaLnBrk="1" hangingPunct="1">
              <a:buFont typeface="Arial" charset="0"/>
              <a:buChar char="►"/>
              <a:defRPr/>
            </a:pPr>
            <a:r>
              <a:rPr lang="de-DE" sz="2800" smtClean="0"/>
              <a:t>Klimasanierung wird nur für diejenigen stattfinden, die sie auch bezahlen können</a:t>
            </a:r>
          </a:p>
          <a:p>
            <a:pPr eaLnBrk="1" hangingPunct="1">
              <a:buFont typeface="Arial" charset="0"/>
              <a:buChar char="►"/>
              <a:defRPr/>
            </a:pPr>
            <a:r>
              <a:rPr lang="de-DE" sz="2800" smtClean="0"/>
              <a:t>Die soziale Zukunft von Milliarden Menschen wird privatisiert und verwandelt sich in den Milliardenprofit einiger Kapitalhochburgen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fade">
                                      <p:cBhvr>
                                        <p:cTn id="7" dur="500"/>
                                        <p:tgtEl>
                                          <p:spTgt spid="252931">
                                            <p:txEl>
                                              <p:pRg st="0" end="0"/>
                                            </p:txEl>
                                          </p:spTgt>
                                        </p:tgtEl>
                                      </p:cBhvr>
                                    </p:animEffect>
                                    <p:anim calcmode="lin" valueType="num">
                                      <p:cBhvr>
                                        <p:cTn id="8" dur="5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293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2931">
                                            <p:txEl>
                                              <p:pRg st="1" end="1"/>
                                            </p:txEl>
                                          </p:spTgt>
                                        </p:tgtEl>
                                        <p:attrNameLst>
                                          <p:attrName>style.visibility</p:attrName>
                                        </p:attrNameLst>
                                      </p:cBhvr>
                                      <p:to>
                                        <p:strVal val="visible"/>
                                      </p:to>
                                    </p:set>
                                    <p:animEffect transition="in" filter="fade">
                                      <p:cBhvr>
                                        <p:cTn id="14" dur="500"/>
                                        <p:tgtEl>
                                          <p:spTgt spid="252931">
                                            <p:txEl>
                                              <p:pRg st="1" end="1"/>
                                            </p:txEl>
                                          </p:spTgt>
                                        </p:tgtEl>
                                      </p:cBhvr>
                                    </p:animEffect>
                                    <p:anim calcmode="lin" valueType="num">
                                      <p:cBhvr>
                                        <p:cTn id="15" dur="500" fill="hold"/>
                                        <p:tgtEl>
                                          <p:spTgt spid="25293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5293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52931">
                                            <p:txEl>
                                              <p:pRg st="2" end="2"/>
                                            </p:txEl>
                                          </p:spTgt>
                                        </p:tgtEl>
                                        <p:attrNameLst>
                                          <p:attrName>style.visibility</p:attrName>
                                        </p:attrNameLst>
                                      </p:cBhvr>
                                      <p:to>
                                        <p:strVal val="visible"/>
                                      </p:to>
                                    </p:set>
                                    <p:animEffect transition="in" filter="fade">
                                      <p:cBhvr>
                                        <p:cTn id="21" dur="500"/>
                                        <p:tgtEl>
                                          <p:spTgt spid="252931">
                                            <p:txEl>
                                              <p:pRg st="2" end="2"/>
                                            </p:txEl>
                                          </p:spTgt>
                                        </p:tgtEl>
                                      </p:cBhvr>
                                    </p:animEffect>
                                    <p:anim calcmode="lin" valueType="num">
                                      <p:cBhvr>
                                        <p:cTn id="22" dur="500" fill="hold"/>
                                        <p:tgtEl>
                                          <p:spTgt spid="25293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5293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pPr eaLnBrk="1" hangingPunct="1">
              <a:defRPr/>
            </a:pPr>
            <a:r>
              <a:rPr lang="de-DE" sz="4000" smtClean="0"/>
              <a:t>Grundlagen und Ursachen des Klimawandels</a:t>
            </a:r>
          </a:p>
        </p:txBody>
      </p:sp>
      <p:sp>
        <p:nvSpPr>
          <p:cNvPr id="173059" name="Rectangle 3"/>
          <p:cNvSpPr>
            <a:spLocks noGrp="1" noRot="1" noChangeArrowheads="1"/>
          </p:cNvSpPr>
          <p:nvPr>
            <p:ph type="body" idx="1"/>
          </p:nvPr>
        </p:nvSpPr>
        <p:spPr>
          <a:xfrm>
            <a:off x="301625" y="1600200"/>
            <a:ext cx="8540750" cy="1612900"/>
          </a:xfrm>
        </p:spPr>
        <p:txBody>
          <a:bodyPr/>
          <a:lstStyle/>
          <a:p>
            <a:pPr eaLnBrk="1" hangingPunct="1">
              <a:buFont typeface="Arial" charset="0"/>
              <a:buChar char="►"/>
              <a:defRPr/>
            </a:pPr>
            <a:r>
              <a:rPr lang="de-DE" smtClean="0"/>
              <a:t>menschliche Lebensweise droht diese Grundlage durch Verschiebung dieses Gleichgewichtes zu zerstören.</a:t>
            </a:r>
          </a:p>
        </p:txBody>
      </p:sp>
      <p:sp>
        <p:nvSpPr>
          <p:cNvPr id="173060" name="Text Box 4"/>
          <p:cNvSpPr txBox="1">
            <a:spLocks noChangeArrowheads="1"/>
          </p:cNvSpPr>
          <p:nvPr/>
        </p:nvSpPr>
        <p:spPr bwMode="auto">
          <a:xfrm>
            <a:off x="179388" y="3284538"/>
            <a:ext cx="86423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6273800" algn="l"/>
              </a:tabLst>
              <a:defRPr>
                <a:solidFill>
                  <a:schemeClr val="tx1"/>
                </a:solidFill>
                <a:latin typeface="Tahoma" panose="020B0604030504040204" pitchFamily="34" charset="0"/>
              </a:defRPr>
            </a:lvl1pPr>
            <a:lvl2pPr marL="742950" indent="-285750" eaLnBrk="0" hangingPunct="0">
              <a:tabLst>
                <a:tab pos="6273800" algn="l"/>
              </a:tabLst>
              <a:defRPr>
                <a:solidFill>
                  <a:schemeClr val="tx1"/>
                </a:solidFill>
                <a:latin typeface="Tahoma" panose="020B0604030504040204" pitchFamily="34" charset="0"/>
              </a:defRPr>
            </a:lvl2pPr>
            <a:lvl3pPr marL="1143000" indent="-228600" eaLnBrk="0" hangingPunct="0">
              <a:tabLst>
                <a:tab pos="6273800" algn="l"/>
              </a:tabLst>
              <a:defRPr>
                <a:solidFill>
                  <a:schemeClr val="tx1"/>
                </a:solidFill>
                <a:latin typeface="Tahoma" panose="020B0604030504040204" pitchFamily="34" charset="0"/>
              </a:defRPr>
            </a:lvl3pPr>
            <a:lvl4pPr marL="1600200" indent="-228600" eaLnBrk="0" hangingPunct="0">
              <a:tabLst>
                <a:tab pos="6273800" algn="l"/>
              </a:tabLst>
              <a:defRPr>
                <a:solidFill>
                  <a:schemeClr val="tx1"/>
                </a:solidFill>
                <a:latin typeface="Tahoma" panose="020B0604030504040204" pitchFamily="34" charset="0"/>
              </a:defRPr>
            </a:lvl4pPr>
            <a:lvl5pPr marL="2057400" indent="-228600" eaLnBrk="0" hangingPunct="0">
              <a:tabLst>
                <a:tab pos="62738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62738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62738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62738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6273800" algn="l"/>
              </a:tabLst>
              <a:defRPr>
                <a:solidFill>
                  <a:schemeClr val="tx1"/>
                </a:solidFill>
                <a:latin typeface="Tahoma" panose="020B0604030504040204" pitchFamily="34" charset="0"/>
              </a:defRPr>
            </a:lvl9pPr>
          </a:lstStyle>
          <a:p>
            <a:pPr eaLnBrk="1" hangingPunct="1"/>
            <a:r>
              <a:rPr lang="de-DE" altLang="de-DE" sz="2000"/>
              <a:t>„Anthropogene Gesamtenergieumsätze gefährden das dynamische Gleichgewicht des Biosystems.“</a:t>
            </a:r>
            <a:r>
              <a:rPr lang="de-DE" altLang="de-DE" sz="2000" b="1"/>
              <a:t> </a:t>
            </a:r>
            <a:r>
              <a:rPr lang="de-DE" altLang="de-DE" sz="2000"/>
              <a:t>[Hans-Peter Dürr, am 18.05.2006 in Jena]</a:t>
            </a:r>
          </a:p>
          <a:p>
            <a:pPr eaLnBrk="1" hangingPunct="1"/>
            <a:endParaRPr lang="de-DE" altLang="de-DE" sz="2000"/>
          </a:p>
          <a:p>
            <a:pPr eaLnBrk="1" hangingPunct="1"/>
            <a:r>
              <a:rPr lang="de-DE" altLang="de-DE" sz="2000"/>
              <a:t>Sonnenenergie-Einstrahlung:	180 Bill. kW</a:t>
            </a:r>
          </a:p>
          <a:p>
            <a:pPr eaLnBrk="1" hangingPunct="1"/>
            <a:r>
              <a:rPr lang="de-DE" altLang="de-DE" sz="2000"/>
              <a:t>Wärme-Abstrahlung:	etwa gleichstark</a:t>
            </a:r>
          </a:p>
          <a:p>
            <a:pPr eaLnBrk="1" hangingPunct="1"/>
            <a:r>
              <a:rPr lang="de-DE" altLang="de-DE" sz="2000"/>
              <a:t>Gesamtenergieumsatz der Biosphäre</a:t>
            </a:r>
            <a:br>
              <a:rPr lang="de-DE" altLang="de-DE" sz="2000"/>
            </a:br>
            <a:r>
              <a:rPr lang="de-DE" altLang="de-DE" sz="2000"/>
              <a:t>zur dynamischen Stabilisierung:	45 Mrd. kW</a:t>
            </a:r>
          </a:p>
          <a:p>
            <a:pPr eaLnBrk="1" hangingPunct="1"/>
            <a:r>
              <a:rPr lang="de-DE" altLang="de-DE" sz="2000">
                <a:solidFill>
                  <a:srgbClr val="FF9900"/>
                </a:solidFill>
              </a:rPr>
              <a:t>anthropogener Gesamtprimärenergieumsatz:	13 Mrd. kW</a:t>
            </a:r>
          </a:p>
        </p:txBody>
      </p:sp>
      <p:sp>
        <p:nvSpPr>
          <p:cNvPr id="173061" name="Rectangle 5"/>
          <p:cNvSpPr>
            <a:spLocks noRot="1" noChangeArrowheads="1"/>
          </p:cNvSpPr>
          <p:nvPr/>
        </p:nvSpPr>
        <p:spPr bwMode="auto">
          <a:xfrm>
            <a:off x="250825" y="5876925"/>
            <a:ext cx="8540750" cy="865188"/>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Arial" charset="0"/>
              <a:buChar char="►"/>
              <a:defRPr/>
            </a:pPr>
            <a:r>
              <a:rPr lang="de-DE" sz="2400">
                <a:solidFill>
                  <a:srgbClr val="FF9900"/>
                </a:solidFill>
                <a:effectLst>
                  <a:outerShdw blurRad="38100" dist="38100" dir="2700000" algn="tl">
                    <a:srgbClr val="000000"/>
                  </a:outerShdw>
                </a:effectLst>
                <a:latin typeface="Tahoma" charset="0"/>
              </a:rPr>
              <a:t>„Eine Störung des Biosystems wird dann schädlich, wenn es ca. 20% des natürlichen Energieumsatzes beträgt.“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fade">
                                      <p:cBhvr>
                                        <p:cTn id="7" dur="500"/>
                                        <p:tgtEl>
                                          <p:spTgt spid="173059">
                                            <p:txEl>
                                              <p:pRg st="0" end="0"/>
                                            </p:txEl>
                                          </p:spTgt>
                                        </p:tgtEl>
                                      </p:cBhvr>
                                    </p:animEffect>
                                    <p:anim calcmode="lin" valueType="num">
                                      <p:cBhvr>
                                        <p:cTn id="8" dur="500" fill="hold"/>
                                        <p:tgtEl>
                                          <p:spTgt spid="17305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30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3060"/>
                                        </p:tgtEl>
                                        <p:attrNameLst>
                                          <p:attrName>style.visibility</p:attrName>
                                        </p:attrNameLst>
                                      </p:cBhvr>
                                      <p:to>
                                        <p:strVal val="visible"/>
                                      </p:to>
                                    </p:set>
                                    <p:anim calcmode="lin" valueType="num">
                                      <p:cBhvr additive="base">
                                        <p:cTn id="14" dur="1000" fill="hold"/>
                                        <p:tgtEl>
                                          <p:spTgt spid="173060"/>
                                        </p:tgtEl>
                                        <p:attrNameLst>
                                          <p:attrName>ppt_x</p:attrName>
                                        </p:attrNameLst>
                                      </p:cBhvr>
                                      <p:tavLst>
                                        <p:tav tm="0">
                                          <p:val>
                                            <p:strVal val="#ppt_x"/>
                                          </p:val>
                                        </p:tav>
                                        <p:tav tm="100000">
                                          <p:val>
                                            <p:strVal val="#ppt_x"/>
                                          </p:val>
                                        </p:tav>
                                      </p:tavLst>
                                    </p:anim>
                                    <p:anim calcmode="lin" valueType="num">
                                      <p:cBhvr additive="base">
                                        <p:cTn id="15" dur="1000" fill="hold"/>
                                        <p:tgtEl>
                                          <p:spTgt spid="17306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3061"/>
                                        </p:tgtEl>
                                        <p:attrNameLst>
                                          <p:attrName>style.visibility</p:attrName>
                                        </p:attrNameLst>
                                      </p:cBhvr>
                                      <p:to>
                                        <p:strVal val="visible"/>
                                      </p:to>
                                    </p:set>
                                    <p:anim calcmode="lin" valueType="num">
                                      <p:cBhvr additive="base">
                                        <p:cTn id="20" dur="500" fill="hold"/>
                                        <p:tgtEl>
                                          <p:spTgt spid="173061"/>
                                        </p:tgtEl>
                                        <p:attrNameLst>
                                          <p:attrName>ppt_x</p:attrName>
                                        </p:attrNameLst>
                                      </p:cBhvr>
                                      <p:tavLst>
                                        <p:tav tm="0">
                                          <p:val>
                                            <p:strVal val="#ppt_x"/>
                                          </p:val>
                                        </p:tav>
                                        <p:tav tm="100000">
                                          <p:val>
                                            <p:strVal val="#ppt_x"/>
                                          </p:val>
                                        </p:tav>
                                      </p:tavLst>
                                    </p:anim>
                                    <p:anim calcmode="lin" valueType="num">
                                      <p:cBhvr additive="base">
                                        <p:cTn id="21" dur="500" fill="hold"/>
                                        <p:tgtEl>
                                          <p:spTgt spid="173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P spid="173060" grpId="0"/>
      <p:bldP spid="173061"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Rot="1" noChangeArrowheads="1"/>
          </p:cNvSpPr>
          <p:nvPr>
            <p:ph type="title"/>
          </p:nvPr>
        </p:nvSpPr>
        <p:spPr/>
        <p:txBody>
          <a:bodyPr/>
          <a:lstStyle/>
          <a:p>
            <a:pPr eaLnBrk="1" hangingPunct="1">
              <a:defRPr/>
            </a:pPr>
            <a:r>
              <a:rPr lang="de-DE" smtClean="0"/>
              <a:t>Energiethesen</a:t>
            </a:r>
          </a:p>
        </p:txBody>
      </p:sp>
      <p:sp>
        <p:nvSpPr>
          <p:cNvPr id="253955" name="Rectangle 3"/>
          <p:cNvSpPr>
            <a:spLocks noGrp="1" noRot="1" noChangeArrowheads="1"/>
          </p:cNvSpPr>
          <p:nvPr>
            <p:ph type="body" idx="1"/>
          </p:nvPr>
        </p:nvSpPr>
        <p:spPr>
          <a:xfrm>
            <a:off x="301625" y="1600200"/>
            <a:ext cx="8540750" cy="5257800"/>
          </a:xfrm>
        </p:spPr>
        <p:txBody>
          <a:bodyPr/>
          <a:lstStyle/>
          <a:p>
            <a:pPr marL="609600" indent="-609600" eaLnBrk="1" hangingPunct="1">
              <a:lnSpc>
                <a:spcPct val="90000"/>
              </a:lnSpc>
              <a:buClr>
                <a:srgbClr val="FF6600"/>
              </a:buClr>
              <a:buSzTx/>
              <a:buFont typeface="Arial" charset="0"/>
              <a:buAutoNum type="arabicPeriod"/>
              <a:defRPr/>
            </a:pPr>
            <a:r>
              <a:rPr lang="de-DE" smtClean="0"/>
              <a:t>Entflechtung der Strom- und Gaskonzerne und Vergesellschaftung der Netze</a:t>
            </a:r>
          </a:p>
          <a:p>
            <a:pPr marL="990600" lvl="1" indent="-533400" eaLnBrk="1" hangingPunct="1">
              <a:lnSpc>
                <a:spcPct val="90000"/>
              </a:lnSpc>
              <a:defRPr/>
            </a:pPr>
            <a:r>
              <a:rPr lang="de-DE" smtClean="0"/>
              <a:t>Wird von EU und Kartellamt aus Wettbewerbsgründen gefordert</a:t>
            </a:r>
          </a:p>
          <a:p>
            <a:pPr marL="990600" lvl="1" indent="-533400" eaLnBrk="1" hangingPunct="1">
              <a:lnSpc>
                <a:spcPct val="90000"/>
              </a:lnSpc>
              <a:defRPr/>
            </a:pPr>
            <a:r>
              <a:rPr lang="de-DE" smtClean="0"/>
              <a:t>Netze als Infrastruktur gehören jedoch in öffentliche Hand (analog zu den Straßen)</a:t>
            </a:r>
          </a:p>
          <a:p>
            <a:pPr marL="1371600" lvl="2" indent="-457200" eaLnBrk="1" hangingPunct="1">
              <a:lnSpc>
                <a:spcPct val="90000"/>
              </a:lnSpc>
              <a:buFont typeface="Arial" charset="0"/>
              <a:buChar char="►"/>
              <a:defRPr/>
            </a:pPr>
            <a:r>
              <a:rPr lang="de-DE" smtClean="0"/>
              <a:t>dann darf jeder (auch kleine, dezentrale) Stromerzeuger unabhängig von seiner Konzernzugehörigkeit einspeisen</a:t>
            </a:r>
          </a:p>
          <a:p>
            <a:pPr marL="1371600" lvl="2" indent="-457200" eaLnBrk="1" hangingPunct="1">
              <a:lnSpc>
                <a:spcPct val="90000"/>
              </a:lnSpc>
              <a:buFont typeface="Arial" charset="0"/>
              <a:buChar char="►"/>
              <a:defRPr/>
            </a:pPr>
            <a:r>
              <a:rPr lang="de-DE" smtClean="0"/>
              <a:t>ökologisch wertvoller Strom kann bevorzugt werden</a:t>
            </a:r>
          </a:p>
          <a:p>
            <a:pPr marL="1371600" lvl="2" indent="-457200" eaLnBrk="1" hangingPunct="1">
              <a:lnSpc>
                <a:spcPct val="90000"/>
              </a:lnSpc>
              <a:buFont typeface="Arial" charset="0"/>
              <a:buChar char="►"/>
              <a:defRPr/>
            </a:pPr>
            <a:r>
              <a:rPr lang="de-DE" smtClean="0"/>
              <a:t>dann erfolgt keine Subvention der Großverbraucher auf Kosten der Kleinverbraucher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3954"/>
                                        </p:tgtEl>
                                        <p:attrNameLst>
                                          <p:attrName>style.visibility</p:attrName>
                                        </p:attrNameLst>
                                      </p:cBhvr>
                                      <p:to>
                                        <p:strVal val="visible"/>
                                      </p:to>
                                    </p:set>
                                    <p:anim calcmode="lin" valueType="num">
                                      <p:cBhvr>
                                        <p:cTn id="7" dur="1000" fill="hold"/>
                                        <p:tgtEl>
                                          <p:spTgt spid="253954"/>
                                        </p:tgtEl>
                                        <p:attrNameLst>
                                          <p:attrName>ppt_x</p:attrName>
                                        </p:attrNameLst>
                                      </p:cBhvr>
                                      <p:tavLst>
                                        <p:tav tm="0">
                                          <p:val>
                                            <p:strVal val="#ppt_x-.2"/>
                                          </p:val>
                                        </p:tav>
                                        <p:tav tm="100000">
                                          <p:val>
                                            <p:strVal val="#ppt_x"/>
                                          </p:val>
                                        </p:tav>
                                      </p:tavLst>
                                    </p:anim>
                                    <p:anim calcmode="lin" valueType="num">
                                      <p:cBhvr>
                                        <p:cTn id="8" dur="1000" fill="hold"/>
                                        <p:tgtEl>
                                          <p:spTgt spid="2539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39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3955">
                                            <p:txEl>
                                              <p:pRg st="0" end="0"/>
                                            </p:txEl>
                                          </p:spTgt>
                                        </p:tgtEl>
                                        <p:attrNameLst>
                                          <p:attrName>style.visibility</p:attrName>
                                        </p:attrNameLst>
                                      </p:cBhvr>
                                      <p:to>
                                        <p:strVal val="visible"/>
                                      </p:to>
                                    </p:set>
                                    <p:animEffect transition="in" filter="fade">
                                      <p:cBhvr>
                                        <p:cTn id="14" dur="500"/>
                                        <p:tgtEl>
                                          <p:spTgt spid="253955">
                                            <p:txEl>
                                              <p:pRg st="0" end="0"/>
                                            </p:txEl>
                                          </p:spTgt>
                                        </p:tgtEl>
                                      </p:cBhvr>
                                    </p:animEffect>
                                    <p:anim calcmode="lin" valueType="num">
                                      <p:cBhvr>
                                        <p:cTn id="15" dur="500" fill="hold"/>
                                        <p:tgtEl>
                                          <p:spTgt spid="25395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53955">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53955">
                                            <p:txEl>
                                              <p:pRg st="1" end="1"/>
                                            </p:txEl>
                                          </p:spTgt>
                                        </p:tgtEl>
                                        <p:attrNameLst>
                                          <p:attrName>style.visibility</p:attrName>
                                        </p:attrNameLst>
                                      </p:cBhvr>
                                      <p:to>
                                        <p:strVal val="visible"/>
                                      </p:to>
                                    </p:set>
                                    <p:animEffect transition="in" filter="fade">
                                      <p:cBhvr>
                                        <p:cTn id="19" dur="500"/>
                                        <p:tgtEl>
                                          <p:spTgt spid="253955">
                                            <p:txEl>
                                              <p:pRg st="1" end="1"/>
                                            </p:txEl>
                                          </p:spTgt>
                                        </p:tgtEl>
                                      </p:cBhvr>
                                    </p:animEffect>
                                    <p:anim calcmode="lin" valueType="num">
                                      <p:cBhvr>
                                        <p:cTn id="20" dur="500" fill="hold"/>
                                        <p:tgtEl>
                                          <p:spTgt spid="25395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5395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253955">
                                            <p:txEl>
                                              <p:pRg st="2" end="2"/>
                                            </p:txEl>
                                          </p:spTgt>
                                        </p:tgtEl>
                                        <p:attrNameLst>
                                          <p:attrName>style.visibility</p:attrName>
                                        </p:attrNameLst>
                                      </p:cBhvr>
                                      <p:to>
                                        <p:strVal val="visible"/>
                                      </p:to>
                                    </p:set>
                                    <p:animEffect transition="in" filter="fade">
                                      <p:cBhvr>
                                        <p:cTn id="26" dur="500"/>
                                        <p:tgtEl>
                                          <p:spTgt spid="253955">
                                            <p:txEl>
                                              <p:pRg st="2" end="2"/>
                                            </p:txEl>
                                          </p:spTgt>
                                        </p:tgtEl>
                                      </p:cBhvr>
                                    </p:animEffect>
                                    <p:anim calcmode="lin" valueType="num">
                                      <p:cBhvr>
                                        <p:cTn id="27" dur="500" fill="hold"/>
                                        <p:tgtEl>
                                          <p:spTgt spid="25395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53955">
                                            <p:txEl>
                                              <p:pRg st="2" end="2"/>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253955">
                                            <p:txEl>
                                              <p:pRg st="3" end="3"/>
                                            </p:txEl>
                                          </p:spTgt>
                                        </p:tgtEl>
                                        <p:attrNameLst>
                                          <p:attrName>style.visibility</p:attrName>
                                        </p:attrNameLst>
                                      </p:cBhvr>
                                      <p:to>
                                        <p:strVal val="visible"/>
                                      </p:to>
                                    </p:set>
                                    <p:animEffect transition="in" filter="fade">
                                      <p:cBhvr>
                                        <p:cTn id="31" dur="500"/>
                                        <p:tgtEl>
                                          <p:spTgt spid="253955">
                                            <p:txEl>
                                              <p:pRg st="3" end="3"/>
                                            </p:txEl>
                                          </p:spTgt>
                                        </p:tgtEl>
                                      </p:cBhvr>
                                    </p:animEffect>
                                    <p:anim calcmode="lin" valueType="num">
                                      <p:cBhvr>
                                        <p:cTn id="32" dur="500" fill="hold"/>
                                        <p:tgtEl>
                                          <p:spTgt spid="253955">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253955">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253955">
                                            <p:txEl>
                                              <p:pRg st="4" end="4"/>
                                            </p:txEl>
                                          </p:spTgt>
                                        </p:tgtEl>
                                        <p:attrNameLst>
                                          <p:attrName>style.visibility</p:attrName>
                                        </p:attrNameLst>
                                      </p:cBhvr>
                                      <p:to>
                                        <p:strVal val="visible"/>
                                      </p:to>
                                    </p:set>
                                    <p:animEffect transition="in" filter="fade">
                                      <p:cBhvr>
                                        <p:cTn id="36" dur="500"/>
                                        <p:tgtEl>
                                          <p:spTgt spid="253955">
                                            <p:txEl>
                                              <p:pRg st="4" end="4"/>
                                            </p:txEl>
                                          </p:spTgt>
                                        </p:tgtEl>
                                      </p:cBhvr>
                                    </p:animEffect>
                                    <p:anim calcmode="lin" valueType="num">
                                      <p:cBhvr>
                                        <p:cTn id="37" dur="500" fill="hold"/>
                                        <p:tgtEl>
                                          <p:spTgt spid="253955">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53955">
                                            <p:txEl>
                                              <p:pRg st="4" end="4"/>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253955">
                                            <p:txEl>
                                              <p:pRg st="5" end="5"/>
                                            </p:txEl>
                                          </p:spTgt>
                                        </p:tgtEl>
                                        <p:attrNameLst>
                                          <p:attrName>style.visibility</p:attrName>
                                        </p:attrNameLst>
                                      </p:cBhvr>
                                      <p:to>
                                        <p:strVal val="visible"/>
                                      </p:to>
                                    </p:set>
                                    <p:animEffect transition="in" filter="fade">
                                      <p:cBhvr>
                                        <p:cTn id="41" dur="500"/>
                                        <p:tgtEl>
                                          <p:spTgt spid="253955">
                                            <p:txEl>
                                              <p:pRg st="5" end="5"/>
                                            </p:txEl>
                                          </p:spTgt>
                                        </p:tgtEl>
                                      </p:cBhvr>
                                    </p:animEffect>
                                    <p:anim calcmode="lin" valueType="num">
                                      <p:cBhvr>
                                        <p:cTn id="42" dur="500" fill="hold"/>
                                        <p:tgtEl>
                                          <p:spTgt spid="253955">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25395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p:bldP spid="253955"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de-DE" smtClean="0"/>
              <a:t>Energiethesen</a:t>
            </a:r>
          </a:p>
        </p:txBody>
      </p:sp>
      <p:sp>
        <p:nvSpPr>
          <p:cNvPr id="80899" name="Rectangle 3"/>
          <p:cNvSpPr>
            <a:spLocks noGrp="1" noRot="1" noChangeArrowheads="1"/>
          </p:cNvSpPr>
          <p:nvPr>
            <p:ph type="body" sz="half" idx="1"/>
          </p:nvPr>
        </p:nvSpPr>
        <p:spPr>
          <a:xfrm>
            <a:off x="179388" y="1557338"/>
            <a:ext cx="4679950" cy="5040312"/>
          </a:xfrm>
        </p:spPr>
        <p:txBody>
          <a:bodyPr/>
          <a:lstStyle/>
          <a:p>
            <a:pPr eaLnBrk="1" hangingPunct="1">
              <a:buFont typeface="Arial" charset="0"/>
              <a:buChar char="►"/>
              <a:defRPr/>
            </a:pPr>
            <a:r>
              <a:rPr lang="de-DE" sz="2400" smtClean="0"/>
              <a:t>Große (Hochleistungs-) Netze sind nötig, um die riesigen zentralen Erzeugereinheiten</a:t>
            </a:r>
            <a:br>
              <a:rPr lang="de-DE" sz="2400" smtClean="0"/>
            </a:br>
            <a:r>
              <a:rPr lang="de-DE" sz="2400" smtClean="0"/>
              <a:t>zu verbinden</a:t>
            </a:r>
          </a:p>
          <a:p>
            <a:pPr eaLnBrk="1" hangingPunct="1">
              <a:buFont typeface="Arial" charset="0"/>
              <a:buChar char="►"/>
              <a:defRPr/>
            </a:pPr>
            <a:r>
              <a:rPr lang="de-DE" sz="2400" smtClean="0"/>
              <a:t>Ein Übergang zu kleinen, dezentralen Einheiten erfordert kleinere, engmaschigere und „intelligente“ Netzwerke</a:t>
            </a:r>
          </a:p>
          <a:p>
            <a:pPr eaLnBrk="1" hangingPunct="1">
              <a:buFont typeface="Arial" charset="0"/>
              <a:buChar char="►"/>
              <a:defRPr/>
            </a:pPr>
            <a:r>
              <a:rPr lang="de-DE" sz="2400" smtClean="0"/>
              <a:t>Megaleitungen, wie die über den Thüringer Wald geplante, wären unnötig</a:t>
            </a:r>
          </a:p>
        </p:txBody>
      </p:sp>
      <p:pic>
        <p:nvPicPr>
          <p:cNvPr id="809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133600"/>
            <a:ext cx="4427537"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anim calcmode="lin" valueType="num">
                                      <p:cBhvr>
                                        <p:cTn id="8"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0899">
                                            <p:txEl>
                                              <p:pRg st="0" end="0"/>
                                            </p:txEl>
                                          </p:spTgt>
                                        </p:tgtEl>
                                        <p:attrNameLst>
                                          <p:attrName>ppt_y</p:attrName>
                                        </p:attrNameLst>
                                      </p:cBhvr>
                                      <p:tavLst>
                                        <p:tav tm="0">
                                          <p:val>
                                            <p:strVal val="#ppt_y+.05"/>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80903"/>
                                        </p:tgtEl>
                                        <p:attrNameLst>
                                          <p:attrName>style.visibility</p:attrName>
                                        </p:attrNameLst>
                                      </p:cBhvr>
                                      <p:to>
                                        <p:strVal val="visible"/>
                                      </p:to>
                                    </p:set>
                                    <p:animEffect transition="in" filter="blinds(horizontal)">
                                      <p:cBhvr>
                                        <p:cTn id="12" dur="500"/>
                                        <p:tgtEl>
                                          <p:spTgt spid="809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4" presetClass="entr" presetSubtype="0" fill="hold" grpId="0" nodeType="clickEffect">
                                  <p:stCondLst>
                                    <p:cond delay="0"/>
                                  </p:stCondLst>
                                  <p:childTnLst>
                                    <p:set>
                                      <p:cBhvr>
                                        <p:cTn id="16" dur="1" fill="hold">
                                          <p:stCondLst>
                                            <p:cond delay="0"/>
                                          </p:stCondLst>
                                        </p:cTn>
                                        <p:tgtEl>
                                          <p:spTgt spid="80899">
                                            <p:txEl>
                                              <p:pRg st="1" end="1"/>
                                            </p:txEl>
                                          </p:spTgt>
                                        </p:tgtEl>
                                        <p:attrNameLst>
                                          <p:attrName>style.visibility</p:attrName>
                                        </p:attrNameLst>
                                      </p:cBhvr>
                                      <p:to>
                                        <p:strVal val="visible"/>
                                      </p:to>
                                    </p:set>
                                    <p:animEffect transition="in" filter="fade">
                                      <p:cBhvr>
                                        <p:cTn id="17" dur="500"/>
                                        <p:tgtEl>
                                          <p:spTgt spid="80899">
                                            <p:txEl>
                                              <p:pRg st="1" end="1"/>
                                            </p:txEl>
                                          </p:spTgt>
                                        </p:tgtEl>
                                      </p:cBhvr>
                                    </p:animEffect>
                                    <p:anim calcmode="lin" valueType="num">
                                      <p:cBhvr>
                                        <p:cTn id="18"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8089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4" presetClass="entr" presetSubtype="0" fill="hold" grpId="0" nodeType="clickEffect">
                                  <p:stCondLst>
                                    <p:cond delay="0"/>
                                  </p:stCondLst>
                                  <p:childTnLst>
                                    <p:set>
                                      <p:cBhvr>
                                        <p:cTn id="23" dur="1" fill="hold">
                                          <p:stCondLst>
                                            <p:cond delay="0"/>
                                          </p:stCondLst>
                                        </p:cTn>
                                        <p:tgtEl>
                                          <p:spTgt spid="80899">
                                            <p:txEl>
                                              <p:pRg st="2" end="2"/>
                                            </p:txEl>
                                          </p:spTgt>
                                        </p:tgtEl>
                                        <p:attrNameLst>
                                          <p:attrName>style.visibility</p:attrName>
                                        </p:attrNameLst>
                                      </p:cBhvr>
                                      <p:to>
                                        <p:strVal val="visible"/>
                                      </p:to>
                                    </p:set>
                                    <p:animEffect transition="in" filter="fade">
                                      <p:cBhvr>
                                        <p:cTn id="24" dur="500"/>
                                        <p:tgtEl>
                                          <p:spTgt spid="80899">
                                            <p:txEl>
                                              <p:pRg st="2" end="2"/>
                                            </p:txEl>
                                          </p:spTgt>
                                        </p:tgtEl>
                                      </p:cBhvr>
                                    </p:animEffect>
                                    <p:anim calcmode="lin" valueType="num">
                                      <p:cBhvr>
                                        <p:cTn id="25"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8089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eaLnBrk="1" hangingPunct="1">
              <a:defRPr/>
            </a:pPr>
            <a:r>
              <a:rPr lang="de-DE" smtClean="0"/>
              <a:t>Energiethesen</a:t>
            </a:r>
          </a:p>
        </p:txBody>
      </p:sp>
      <p:sp>
        <p:nvSpPr>
          <p:cNvPr id="78851" name="Rectangle 3"/>
          <p:cNvSpPr>
            <a:spLocks noGrp="1" noRot="1" noChangeArrowheads="1"/>
          </p:cNvSpPr>
          <p:nvPr>
            <p:ph type="body" sz="half" idx="1"/>
          </p:nvPr>
        </p:nvSpPr>
        <p:spPr>
          <a:xfrm>
            <a:off x="179388" y="1412875"/>
            <a:ext cx="4032250" cy="5445125"/>
          </a:xfrm>
        </p:spPr>
        <p:txBody>
          <a:bodyPr/>
          <a:lstStyle/>
          <a:p>
            <a:pPr marL="533400" indent="-533400" eaLnBrk="1" hangingPunct="1">
              <a:buClr>
                <a:srgbClr val="FF6600"/>
              </a:buClr>
              <a:buSzTx/>
              <a:buFont typeface="Arial" charset="0"/>
              <a:buAutoNum type="arabicPeriod" startAt="2"/>
              <a:defRPr/>
            </a:pPr>
            <a:r>
              <a:rPr lang="de-DE" sz="2400" smtClean="0"/>
              <a:t>Dezentralisierung </a:t>
            </a:r>
            <a:br>
              <a:rPr lang="de-DE" sz="2400" smtClean="0"/>
            </a:br>
            <a:r>
              <a:rPr lang="de-DE" sz="2000" smtClean="0"/>
              <a:t>(und Rekommunalisierung)</a:t>
            </a:r>
          </a:p>
          <a:p>
            <a:pPr marL="914400" lvl="1" indent="-457200" eaLnBrk="1" hangingPunct="1">
              <a:defRPr/>
            </a:pPr>
            <a:r>
              <a:rPr lang="de-DE" sz="2000" smtClean="0"/>
              <a:t>Umwandlungsverluste sind unvermeidbar</a:t>
            </a:r>
          </a:p>
          <a:p>
            <a:pPr marL="914400" lvl="1" indent="-457200" eaLnBrk="1" hangingPunct="1">
              <a:defRPr/>
            </a:pPr>
            <a:r>
              <a:rPr lang="de-DE" sz="2000" smtClean="0"/>
              <a:t>„Verluste“ sind das jedoch nur aus der Sicht des Umwandlungsprozesses</a:t>
            </a:r>
          </a:p>
          <a:p>
            <a:pPr marL="914400" lvl="1" indent="-457200" eaLnBrk="1" hangingPunct="1">
              <a:defRPr/>
            </a:pPr>
            <a:r>
              <a:rPr lang="de-DE" sz="2000" smtClean="0"/>
              <a:t>Wirtschaftlich können sie durchaus genutzt werden</a:t>
            </a:r>
          </a:p>
          <a:p>
            <a:pPr marL="914400" lvl="1" indent="-457200" eaLnBrk="1" hangingPunct="1">
              <a:defRPr/>
            </a:pPr>
            <a:r>
              <a:rPr lang="de-DE" sz="2000" smtClean="0">
                <a:solidFill>
                  <a:srgbClr val="FFCC00"/>
                </a:solidFill>
              </a:rPr>
              <a:t>Das geht jedoch nur, wenn sie dezentral, in kleinen, sinnvoll verwertbaren Mengen anfallen</a:t>
            </a:r>
          </a:p>
        </p:txBody>
      </p:sp>
      <p:pic>
        <p:nvPicPr>
          <p:cNvPr id="78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412875"/>
            <a:ext cx="44767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1000" fill="hold"/>
                                        <p:tgtEl>
                                          <p:spTgt spid="78850"/>
                                        </p:tgtEl>
                                        <p:attrNameLst>
                                          <p:attrName>ppt_x</p:attrName>
                                        </p:attrNameLst>
                                      </p:cBhvr>
                                      <p:tavLst>
                                        <p:tav tm="0">
                                          <p:val>
                                            <p:strVal val="#ppt_x-.2"/>
                                          </p:val>
                                        </p:tav>
                                        <p:tav tm="100000">
                                          <p:val>
                                            <p:strVal val="#ppt_x"/>
                                          </p:val>
                                        </p:tav>
                                      </p:tavLst>
                                    </p:anim>
                                    <p:anim calcmode="lin" valueType="num">
                                      <p:cBhvr>
                                        <p:cTn id="8" dur="1000" fill="hold"/>
                                        <p:tgtEl>
                                          <p:spTgt spid="788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8850"/>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fade">
                                      <p:cBhvr>
                                        <p:cTn id="12" dur="500"/>
                                        <p:tgtEl>
                                          <p:spTgt spid="78851">
                                            <p:txEl>
                                              <p:pRg st="0" end="0"/>
                                            </p:txEl>
                                          </p:spTgt>
                                        </p:tgtEl>
                                      </p:cBhvr>
                                    </p:animEffect>
                                    <p:anim calcmode="lin" valueType="num">
                                      <p:cBhvr>
                                        <p:cTn id="13"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88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78851">
                                            <p:txEl>
                                              <p:pRg st="1" end="1"/>
                                            </p:txEl>
                                          </p:spTgt>
                                        </p:tgtEl>
                                        <p:attrNameLst>
                                          <p:attrName>style.visibility</p:attrName>
                                        </p:attrNameLst>
                                      </p:cBhvr>
                                      <p:to>
                                        <p:strVal val="visible"/>
                                      </p:to>
                                    </p:set>
                                    <p:animEffect transition="in" filter="fade">
                                      <p:cBhvr>
                                        <p:cTn id="19" dur="500"/>
                                        <p:tgtEl>
                                          <p:spTgt spid="78851">
                                            <p:txEl>
                                              <p:pRg st="1" end="1"/>
                                            </p:txEl>
                                          </p:spTgt>
                                        </p:tgtEl>
                                      </p:cBhvr>
                                    </p:animEffect>
                                    <p:anim calcmode="lin" valueType="num">
                                      <p:cBhvr>
                                        <p:cTn id="20"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78851">
                                            <p:txEl>
                                              <p:pRg st="1" end="1"/>
                                            </p:txEl>
                                          </p:spTgt>
                                        </p:tgtEl>
                                        <p:attrNameLst>
                                          <p:attrName>ppt_y</p:attrName>
                                        </p:attrNameLst>
                                      </p:cBhvr>
                                      <p:tavLst>
                                        <p:tav tm="0">
                                          <p:val>
                                            <p:strVal val="#ppt_y+.05"/>
                                          </p:val>
                                        </p:tav>
                                        <p:tav tm="100000">
                                          <p:val>
                                            <p:strVal val="#ppt_y"/>
                                          </p:val>
                                        </p:tav>
                                      </p:tavLst>
                                    </p:anim>
                                  </p:childTnLst>
                                </p:cTn>
                              </p:par>
                              <p:par>
                                <p:cTn id="22" presetID="3" presetClass="entr" presetSubtype="10" fill="hold" nodeType="withEffect">
                                  <p:stCondLst>
                                    <p:cond delay="0"/>
                                  </p:stCondLst>
                                  <p:childTnLst>
                                    <p:set>
                                      <p:cBhvr>
                                        <p:cTn id="23" dur="1" fill="hold">
                                          <p:stCondLst>
                                            <p:cond delay="0"/>
                                          </p:stCondLst>
                                        </p:cTn>
                                        <p:tgtEl>
                                          <p:spTgt spid="78853"/>
                                        </p:tgtEl>
                                        <p:attrNameLst>
                                          <p:attrName>style.visibility</p:attrName>
                                        </p:attrNameLst>
                                      </p:cBhvr>
                                      <p:to>
                                        <p:strVal val="visible"/>
                                      </p:to>
                                    </p:set>
                                    <p:animEffect transition="in" filter="blinds(horizontal)">
                                      <p:cBhvr>
                                        <p:cTn id="24" dur="500"/>
                                        <p:tgtEl>
                                          <p:spTgt spid="78853"/>
                                        </p:tgtEl>
                                      </p:cBhvr>
                                    </p:animEffect>
                                  </p:childTnLst>
                                </p:cTn>
                              </p:par>
                              <p:par>
                                <p:cTn id="25" presetID="44" presetClass="entr" presetSubtype="0" fill="hold" grpId="0" nodeType="withEffect">
                                  <p:stCondLst>
                                    <p:cond delay="0"/>
                                  </p:stCondLst>
                                  <p:childTnLst>
                                    <p:set>
                                      <p:cBhvr>
                                        <p:cTn id="26" dur="1" fill="hold">
                                          <p:stCondLst>
                                            <p:cond delay="0"/>
                                          </p:stCondLst>
                                        </p:cTn>
                                        <p:tgtEl>
                                          <p:spTgt spid="78851">
                                            <p:txEl>
                                              <p:pRg st="2" end="2"/>
                                            </p:txEl>
                                          </p:spTgt>
                                        </p:tgtEl>
                                        <p:attrNameLst>
                                          <p:attrName>style.visibility</p:attrName>
                                        </p:attrNameLst>
                                      </p:cBhvr>
                                      <p:to>
                                        <p:strVal val="visible"/>
                                      </p:to>
                                    </p:set>
                                    <p:animEffect transition="in" filter="fade">
                                      <p:cBhvr>
                                        <p:cTn id="27" dur="500"/>
                                        <p:tgtEl>
                                          <p:spTgt spid="78851">
                                            <p:txEl>
                                              <p:pRg st="2" end="2"/>
                                            </p:txEl>
                                          </p:spTgt>
                                        </p:tgtEl>
                                      </p:cBhvr>
                                    </p:animEffect>
                                    <p:anim calcmode="lin" valueType="num">
                                      <p:cBhvr>
                                        <p:cTn id="28"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78851">
                                            <p:txEl>
                                              <p:pRg st="2" end="2"/>
                                            </p:txEl>
                                          </p:spTgt>
                                        </p:tgtEl>
                                        <p:attrNameLst>
                                          <p:attrName>ppt_y</p:attrName>
                                        </p:attrNameLst>
                                      </p:cBhvr>
                                      <p:tavLst>
                                        <p:tav tm="0">
                                          <p:val>
                                            <p:strVal val="#ppt_y+.05"/>
                                          </p:val>
                                        </p:tav>
                                        <p:tav tm="100000">
                                          <p:val>
                                            <p:strVal val="#ppt_y"/>
                                          </p:val>
                                        </p:tav>
                                      </p:tavLst>
                                    </p:anim>
                                  </p:childTnLst>
                                </p:cTn>
                              </p:par>
                              <p:par>
                                <p:cTn id="30" presetID="44" presetClass="entr" presetSubtype="0" fill="hold" grpId="0" nodeType="withEffect">
                                  <p:stCondLst>
                                    <p:cond delay="0"/>
                                  </p:stCondLst>
                                  <p:childTnLst>
                                    <p:set>
                                      <p:cBhvr>
                                        <p:cTn id="31" dur="1" fill="hold">
                                          <p:stCondLst>
                                            <p:cond delay="0"/>
                                          </p:stCondLst>
                                        </p:cTn>
                                        <p:tgtEl>
                                          <p:spTgt spid="78851">
                                            <p:txEl>
                                              <p:pRg st="3" end="3"/>
                                            </p:txEl>
                                          </p:spTgt>
                                        </p:tgtEl>
                                        <p:attrNameLst>
                                          <p:attrName>style.visibility</p:attrName>
                                        </p:attrNameLst>
                                      </p:cBhvr>
                                      <p:to>
                                        <p:strVal val="visible"/>
                                      </p:to>
                                    </p:set>
                                    <p:animEffect transition="in" filter="fade">
                                      <p:cBhvr>
                                        <p:cTn id="32" dur="500"/>
                                        <p:tgtEl>
                                          <p:spTgt spid="78851">
                                            <p:txEl>
                                              <p:pRg st="3" end="3"/>
                                            </p:txEl>
                                          </p:spTgt>
                                        </p:tgtEl>
                                      </p:cBhvr>
                                    </p:animEffect>
                                    <p:anim calcmode="lin" valueType="num">
                                      <p:cBhvr>
                                        <p:cTn id="33"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78851">
                                            <p:txEl>
                                              <p:pRg st="3" end="3"/>
                                            </p:txEl>
                                          </p:spTgt>
                                        </p:tgtEl>
                                        <p:attrNameLst>
                                          <p:attrName>ppt_y</p:attrName>
                                        </p:attrNameLst>
                                      </p:cBhvr>
                                      <p:tavLst>
                                        <p:tav tm="0">
                                          <p:val>
                                            <p:strVal val="#ppt_y+.05"/>
                                          </p:val>
                                        </p:tav>
                                        <p:tav tm="100000">
                                          <p:val>
                                            <p:strVal val="#ppt_y"/>
                                          </p:val>
                                        </p:tav>
                                      </p:tavLst>
                                    </p:anim>
                                  </p:childTnLst>
                                </p:cTn>
                              </p:par>
                              <p:par>
                                <p:cTn id="35" presetID="44" presetClass="entr" presetSubtype="0" fill="hold" grpId="0" nodeType="withEffect">
                                  <p:stCondLst>
                                    <p:cond delay="0"/>
                                  </p:stCondLst>
                                  <p:childTnLst>
                                    <p:set>
                                      <p:cBhvr>
                                        <p:cTn id="36" dur="1" fill="hold">
                                          <p:stCondLst>
                                            <p:cond delay="0"/>
                                          </p:stCondLst>
                                        </p:cTn>
                                        <p:tgtEl>
                                          <p:spTgt spid="78851">
                                            <p:txEl>
                                              <p:pRg st="4" end="4"/>
                                            </p:txEl>
                                          </p:spTgt>
                                        </p:tgtEl>
                                        <p:attrNameLst>
                                          <p:attrName>style.visibility</p:attrName>
                                        </p:attrNameLst>
                                      </p:cBhvr>
                                      <p:to>
                                        <p:strVal val="visible"/>
                                      </p:to>
                                    </p:set>
                                    <p:animEffect transition="in" filter="fade">
                                      <p:cBhvr>
                                        <p:cTn id="37" dur="500"/>
                                        <p:tgtEl>
                                          <p:spTgt spid="78851">
                                            <p:txEl>
                                              <p:pRg st="4" end="4"/>
                                            </p:txEl>
                                          </p:spTgt>
                                        </p:tgtEl>
                                      </p:cBhvr>
                                    </p:animEffect>
                                    <p:anim calcmode="lin" valueType="num">
                                      <p:cBhvr>
                                        <p:cTn id="38"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7885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Rot="1" noChangeArrowheads="1"/>
          </p:cNvSpPr>
          <p:nvPr>
            <p:ph type="title"/>
          </p:nvPr>
        </p:nvSpPr>
        <p:spPr/>
        <p:txBody>
          <a:bodyPr/>
          <a:lstStyle/>
          <a:p>
            <a:pPr eaLnBrk="1" hangingPunct="1">
              <a:defRPr/>
            </a:pPr>
            <a:r>
              <a:rPr lang="de-DE" smtClean="0"/>
              <a:t>Energiethesen</a:t>
            </a:r>
          </a:p>
        </p:txBody>
      </p:sp>
      <p:sp>
        <p:nvSpPr>
          <p:cNvPr id="75781" name="Rectangle 5"/>
          <p:cNvSpPr>
            <a:spLocks noGrp="1" noRot="1" noChangeArrowheads="1"/>
          </p:cNvSpPr>
          <p:nvPr>
            <p:ph type="body" sz="half" idx="1"/>
          </p:nvPr>
        </p:nvSpPr>
        <p:spPr>
          <a:xfrm>
            <a:off x="0" y="1600200"/>
            <a:ext cx="3924300" cy="4924425"/>
          </a:xfrm>
        </p:spPr>
        <p:txBody>
          <a:bodyPr/>
          <a:lstStyle/>
          <a:p>
            <a:pPr marL="533400" indent="-533400" eaLnBrk="1" hangingPunct="1">
              <a:buClr>
                <a:srgbClr val="FF6600"/>
              </a:buClr>
              <a:buSzTx/>
              <a:buFont typeface="Arial" charset="0"/>
              <a:buAutoNum type="arabicPeriod" startAt="3"/>
              <a:defRPr/>
            </a:pPr>
            <a:r>
              <a:rPr lang="de-DE" sz="2400" smtClean="0"/>
              <a:t>Moratorium für den Bau neuer Kohlekraftwerke</a:t>
            </a:r>
          </a:p>
          <a:p>
            <a:pPr marL="914400" lvl="1" indent="-457200" eaLnBrk="1" hangingPunct="1">
              <a:defRPr/>
            </a:pPr>
            <a:r>
              <a:rPr lang="de-DE" sz="2000" smtClean="0"/>
              <a:t>„erzeugen“ nur Elektroenergie (Wirkungsgrad ~0,4)</a:t>
            </a:r>
          </a:p>
          <a:p>
            <a:pPr marL="914400" lvl="1" indent="-457200" eaLnBrk="1" hangingPunct="1">
              <a:defRPr/>
            </a:pPr>
            <a:r>
              <a:rPr lang="de-DE" sz="2000" smtClean="0"/>
              <a:t>Die riesigen Abwärme-mengen können in dieser Größenordnung nicht sinnvoll genutzt werden und werden </a:t>
            </a:r>
            <a:br>
              <a:rPr lang="de-DE" sz="2000" smtClean="0"/>
            </a:br>
            <a:r>
              <a:rPr lang="de-DE" sz="2000" smtClean="0"/>
              <a:t>u. U. sogar zum Problem (Sommer 2003)</a:t>
            </a:r>
          </a:p>
        </p:txBody>
      </p:sp>
      <p:pic>
        <p:nvPicPr>
          <p:cNvPr id="66564" name="Picture 11" descr="Gelsenkirchen_Kraftwerk_Scholve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95738" y="1790700"/>
            <a:ext cx="5148262" cy="3856038"/>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Effect transition="in" filter="fade">
                                      <p:cBhvr>
                                        <p:cTn id="7" dur="500"/>
                                        <p:tgtEl>
                                          <p:spTgt spid="75781">
                                            <p:txEl>
                                              <p:pRg st="0" end="0"/>
                                            </p:txEl>
                                          </p:spTgt>
                                        </p:tgtEl>
                                      </p:cBhvr>
                                    </p:animEffect>
                                    <p:anim calcmode="lin" valueType="num">
                                      <p:cBhvr>
                                        <p:cTn id="8"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5781">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75781">
                                            <p:txEl>
                                              <p:pRg st="1" end="1"/>
                                            </p:txEl>
                                          </p:spTgt>
                                        </p:tgtEl>
                                        <p:attrNameLst>
                                          <p:attrName>style.visibility</p:attrName>
                                        </p:attrNameLst>
                                      </p:cBhvr>
                                      <p:to>
                                        <p:strVal val="visible"/>
                                      </p:to>
                                    </p:set>
                                    <p:animEffect transition="in" filter="fade">
                                      <p:cBhvr>
                                        <p:cTn id="12" dur="500"/>
                                        <p:tgtEl>
                                          <p:spTgt spid="75781">
                                            <p:txEl>
                                              <p:pRg st="1" end="1"/>
                                            </p:txEl>
                                          </p:spTgt>
                                        </p:tgtEl>
                                      </p:cBhvr>
                                    </p:animEffect>
                                    <p:anim calcmode="lin" valueType="num">
                                      <p:cBhvr>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5781">
                                            <p:txEl>
                                              <p:pRg st="1" end="1"/>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75781">
                                            <p:txEl>
                                              <p:pRg st="2" end="2"/>
                                            </p:txEl>
                                          </p:spTgt>
                                        </p:tgtEl>
                                        <p:attrNameLst>
                                          <p:attrName>style.visibility</p:attrName>
                                        </p:attrNameLst>
                                      </p:cBhvr>
                                      <p:to>
                                        <p:strVal val="visible"/>
                                      </p:to>
                                    </p:set>
                                    <p:animEffect transition="in" filter="fade">
                                      <p:cBhvr>
                                        <p:cTn id="17" dur="500"/>
                                        <p:tgtEl>
                                          <p:spTgt spid="75781">
                                            <p:txEl>
                                              <p:pRg st="2" end="2"/>
                                            </p:txEl>
                                          </p:spTgt>
                                        </p:tgtEl>
                                      </p:cBhvr>
                                    </p:animEffect>
                                    <p:anim calcmode="lin" valueType="num">
                                      <p:cBhvr>
                                        <p:cTn id="18"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578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defRPr/>
            </a:pPr>
            <a:r>
              <a:rPr lang="de-DE" smtClean="0"/>
              <a:t>Energiethesen</a:t>
            </a:r>
          </a:p>
        </p:txBody>
      </p:sp>
      <p:sp>
        <p:nvSpPr>
          <p:cNvPr id="77827" name="Rectangle 3"/>
          <p:cNvSpPr>
            <a:spLocks noGrp="1" noRot="1" noChangeArrowheads="1"/>
          </p:cNvSpPr>
          <p:nvPr>
            <p:ph type="body" sz="half" idx="1"/>
          </p:nvPr>
        </p:nvSpPr>
        <p:spPr>
          <a:xfrm>
            <a:off x="179388" y="1557338"/>
            <a:ext cx="5256212" cy="5300662"/>
          </a:xfrm>
        </p:spPr>
        <p:txBody>
          <a:bodyPr/>
          <a:lstStyle/>
          <a:p>
            <a:pPr eaLnBrk="1" hangingPunct="1">
              <a:lnSpc>
                <a:spcPct val="90000"/>
              </a:lnSpc>
              <a:buFont typeface="Arial" charset="0"/>
              <a:buChar char="►"/>
              <a:defRPr/>
            </a:pPr>
            <a:r>
              <a:rPr lang="de-DE" sz="2800" smtClean="0"/>
              <a:t>insbesondere KKW bedienen ausschließlich die sogenannte Grundlast</a:t>
            </a:r>
          </a:p>
          <a:p>
            <a:pPr eaLnBrk="1" hangingPunct="1">
              <a:lnSpc>
                <a:spcPct val="90000"/>
              </a:lnSpc>
              <a:buFont typeface="Arial" charset="0"/>
              <a:buChar char="►"/>
              <a:defRPr/>
            </a:pPr>
            <a:r>
              <a:rPr lang="de-DE" sz="2800" smtClean="0"/>
              <a:t>Diese ist in Deutschland aus Gründen der Versorgungs-sicherheit so (über-) dimensioniert, dass im Prinzip alle KKW sofort ohne Einschränkungen abgeschaltet werden könnten</a:t>
            </a:r>
          </a:p>
          <a:p>
            <a:pPr eaLnBrk="1" hangingPunct="1">
              <a:lnSpc>
                <a:spcPct val="90000"/>
              </a:lnSpc>
              <a:buFont typeface="Arial" charset="0"/>
              <a:buChar char="►"/>
              <a:defRPr/>
            </a:pPr>
            <a:r>
              <a:rPr lang="de-DE" sz="2800" smtClean="0"/>
              <a:t>Kleine dezentrale Einheiten bieten statistisch sogar mehr Versorgungssicherheit</a:t>
            </a:r>
          </a:p>
        </p:txBody>
      </p:sp>
      <p:pic>
        <p:nvPicPr>
          <p:cNvPr id="77832" name="Picture 8" descr="kkw k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773238"/>
            <a:ext cx="356393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500"/>
                                        <p:tgtEl>
                                          <p:spTgt spid="77827">
                                            <p:txEl>
                                              <p:pRg st="0" end="0"/>
                                            </p:txEl>
                                          </p:spTgt>
                                        </p:tgtEl>
                                      </p:cBhvr>
                                    </p:animEffect>
                                    <p:anim calcmode="lin" valueType="num">
                                      <p:cBhvr>
                                        <p:cTn id="8"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827">
                                            <p:txEl>
                                              <p:pRg st="0" end="0"/>
                                            </p:txEl>
                                          </p:spTgt>
                                        </p:tgtEl>
                                        <p:attrNameLst>
                                          <p:attrName>ppt_y</p:attrName>
                                        </p:attrNameLst>
                                      </p:cBhvr>
                                      <p:tavLst>
                                        <p:tav tm="0">
                                          <p:val>
                                            <p:strVal val="#ppt_y+.05"/>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blinds(horizontal)">
                                      <p:cBhvr>
                                        <p:cTn id="12" dur="500"/>
                                        <p:tgtEl>
                                          <p:spTgt spid="778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4" presetClass="entr" presetSubtype="0" fill="hold" grpId="0" nodeType="clickEffect">
                                  <p:stCondLst>
                                    <p:cond delay="0"/>
                                  </p:stCondLst>
                                  <p:childTnLst>
                                    <p:set>
                                      <p:cBhvr>
                                        <p:cTn id="16" dur="1" fill="hold">
                                          <p:stCondLst>
                                            <p:cond delay="0"/>
                                          </p:stCondLst>
                                        </p:cTn>
                                        <p:tgtEl>
                                          <p:spTgt spid="77827">
                                            <p:txEl>
                                              <p:pRg st="1" end="1"/>
                                            </p:txEl>
                                          </p:spTgt>
                                        </p:tgtEl>
                                        <p:attrNameLst>
                                          <p:attrName>style.visibility</p:attrName>
                                        </p:attrNameLst>
                                      </p:cBhvr>
                                      <p:to>
                                        <p:strVal val="visible"/>
                                      </p:to>
                                    </p:set>
                                    <p:animEffect transition="in" filter="fade">
                                      <p:cBhvr>
                                        <p:cTn id="17" dur="500"/>
                                        <p:tgtEl>
                                          <p:spTgt spid="77827">
                                            <p:txEl>
                                              <p:pRg st="1" end="1"/>
                                            </p:txEl>
                                          </p:spTgt>
                                        </p:tgtEl>
                                      </p:cBhvr>
                                    </p:animEffect>
                                    <p:anim calcmode="lin" valueType="num">
                                      <p:cBhvr>
                                        <p:cTn id="18"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778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4" presetClass="entr" presetSubtype="0" fill="hold" grpId="0" nodeType="clickEffect">
                                  <p:stCondLst>
                                    <p:cond delay="0"/>
                                  </p:stCondLst>
                                  <p:childTnLst>
                                    <p:set>
                                      <p:cBhvr>
                                        <p:cTn id="23" dur="1" fill="hold">
                                          <p:stCondLst>
                                            <p:cond delay="0"/>
                                          </p:stCondLst>
                                        </p:cTn>
                                        <p:tgtEl>
                                          <p:spTgt spid="77827">
                                            <p:txEl>
                                              <p:pRg st="2" end="2"/>
                                            </p:txEl>
                                          </p:spTgt>
                                        </p:tgtEl>
                                        <p:attrNameLst>
                                          <p:attrName>style.visibility</p:attrName>
                                        </p:attrNameLst>
                                      </p:cBhvr>
                                      <p:to>
                                        <p:strVal val="visible"/>
                                      </p:to>
                                    </p:set>
                                    <p:animEffect transition="in" filter="fade">
                                      <p:cBhvr>
                                        <p:cTn id="24" dur="500"/>
                                        <p:tgtEl>
                                          <p:spTgt spid="77827">
                                            <p:txEl>
                                              <p:pRg st="2" end="2"/>
                                            </p:txEl>
                                          </p:spTgt>
                                        </p:tgtEl>
                                      </p:cBhvr>
                                    </p:animEffect>
                                    <p:anim calcmode="lin" valueType="num">
                                      <p:cBhvr>
                                        <p:cTn id="25"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7782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de-DE" smtClean="0"/>
              <a:t>Energiethesen</a:t>
            </a:r>
          </a:p>
        </p:txBody>
      </p:sp>
      <p:sp>
        <p:nvSpPr>
          <p:cNvPr id="79875" name="Rectangle 3"/>
          <p:cNvSpPr>
            <a:spLocks noGrp="1" noRot="1" noChangeArrowheads="1"/>
          </p:cNvSpPr>
          <p:nvPr>
            <p:ph type="body" sz="half" idx="1"/>
          </p:nvPr>
        </p:nvSpPr>
        <p:spPr>
          <a:xfrm>
            <a:off x="179388" y="1557338"/>
            <a:ext cx="3887787" cy="5300662"/>
          </a:xfrm>
        </p:spPr>
        <p:txBody>
          <a:bodyPr/>
          <a:lstStyle/>
          <a:p>
            <a:pPr eaLnBrk="1" hangingPunct="1">
              <a:lnSpc>
                <a:spcPct val="90000"/>
              </a:lnSpc>
              <a:buFont typeface="Arial" charset="0"/>
              <a:buChar char="►"/>
              <a:defRPr/>
            </a:pPr>
            <a:r>
              <a:rPr lang="de-DE" sz="2400" smtClean="0"/>
              <a:t>Großkraftwerke sind nur aus einer Sicht sinnvoll: </a:t>
            </a:r>
          </a:p>
          <a:p>
            <a:pPr eaLnBrk="1" hangingPunct="1">
              <a:lnSpc>
                <a:spcPct val="90000"/>
              </a:lnSpc>
              <a:buFont typeface="Arial" charset="0"/>
              <a:buChar char="►"/>
              <a:defRPr/>
            </a:pPr>
            <a:r>
              <a:rPr lang="de-DE" sz="2400" smtClean="0"/>
              <a:t>Sie liefern stabile Gewinne, weil nicht die realen Kosten in die Bilanz eingehen</a:t>
            </a:r>
          </a:p>
          <a:p>
            <a:pPr lvl="1" eaLnBrk="1" hangingPunct="1">
              <a:lnSpc>
                <a:spcPct val="90000"/>
              </a:lnSpc>
              <a:defRPr/>
            </a:pPr>
            <a:r>
              <a:rPr lang="de-DE" sz="2000" smtClean="0"/>
              <a:t>staatliche Förderung bei der Forschung und beim Bau sowie bei KKW Staatshaftung bei der Versicherung</a:t>
            </a:r>
          </a:p>
          <a:p>
            <a:pPr lvl="1" eaLnBrk="1" hangingPunct="1">
              <a:lnSpc>
                <a:spcPct val="90000"/>
              </a:lnSpc>
              <a:defRPr/>
            </a:pPr>
            <a:r>
              <a:rPr lang="de-DE" sz="2000" smtClean="0"/>
              <a:t>staatliche Sicherung der „Entsorgung“ trotz ungeklärter Endlagerung radioaktiver Abfälle von KKW</a:t>
            </a:r>
          </a:p>
        </p:txBody>
      </p:sp>
      <p:pic>
        <p:nvPicPr>
          <p:cNvPr id="79879" name="Picture 7" descr="co2 ausstoß in deutsch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0" y="1700213"/>
            <a:ext cx="50165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500"/>
                                        <p:tgtEl>
                                          <p:spTgt spid="79875">
                                            <p:txEl>
                                              <p:pRg st="0" end="0"/>
                                            </p:txEl>
                                          </p:spTgt>
                                        </p:tgtEl>
                                      </p:cBhvr>
                                    </p:animEffect>
                                    <p:anim calcmode="lin" valueType="num">
                                      <p:cBhvr>
                                        <p:cTn id="8"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9875">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79879"/>
                                        </p:tgtEl>
                                        <p:attrNameLst>
                                          <p:attrName>style.visibility</p:attrName>
                                        </p:attrNameLst>
                                      </p:cBhvr>
                                      <p:to>
                                        <p:strVal val="visible"/>
                                      </p:to>
                                    </p:set>
                                    <p:animEffect transition="in" filter="fade">
                                      <p:cBhvr>
                                        <p:cTn id="13" dur="2000"/>
                                        <p:tgtEl>
                                          <p:spTgt spid="798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4" presetClass="entr" presetSubtype="0" fill="hold" grpId="0"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fade">
                                      <p:cBhvr>
                                        <p:cTn id="18" dur="500"/>
                                        <p:tgtEl>
                                          <p:spTgt spid="79875">
                                            <p:txEl>
                                              <p:pRg st="1" end="1"/>
                                            </p:txEl>
                                          </p:spTgt>
                                        </p:tgtEl>
                                      </p:cBhvr>
                                    </p:animEffect>
                                    <p:anim calcmode="lin" valueType="num">
                                      <p:cBhvr>
                                        <p:cTn id="19"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79875">
                                            <p:txEl>
                                              <p:pRg st="1" end="1"/>
                                            </p:txEl>
                                          </p:spTgt>
                                        </p:tgtEl>
                                        <p:attrNameLst>
                                          <p:attrName>ppt_y</p:attrName>
                                        </p:attrNameLst>
                                      </p:cBhvr>
                                      <p:tavLst>
                                        <p:tav tm="0">
                                          <p:val>
                                            <p:strVal val="#ppt_y+.05"/>
                                          </p:val>
                                        </p:tav>
                                        <p:tav tm="100000">
                                          <p:val>
                                            <p:strVal val="#ppt_y"/>
                                          </p:val>
                                        </p:tav>
                                      </p:tavLst>
                                    </p:anim>
                                  </p:childTnLst>
                                </p:cTn>
                              </p:par>
                              <p:par>
                                <p:cTn id="21" presetID="44" presetClass="entr" presetSubtype="0" fill="hold" grpId="0" nodeType="with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fade">
                                      <p:cBhvr>
                                        <p:cTn id="23" dur="500"/>
                                        <p:tgtEl>
                                          <p:spTgt spid="79875">
                                            <p:txEl>
                                              <p:pRg st="2" end="2"/>
                                            </p:txEl>
                                          </p:spTgt>
                                        </p:tgtEl>
                                      </p:cBhvr>
                                    </p:animEffect>
                                    <p:anim calcmode="lin" valueType="num">
                                      <p:cBhvr>
                                        <p:cTn id="24"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79875">
                                            <p:txEl>
                                              <p:pRg st="2" end="2"/>
                                            </p:txEl>
                                          </p:spTgt>
                                        </p:tgtEl>
                                        <p:attrNameLst>
                                          <p:attrName>ppt_y</p:attrName>
                                        </p:attrNameLst>
                                      </p:cBhvr>
                                      <p:tavLst>
                                        <p:tav tm="0">
                                          <p:val>
                                            <p:strVal val="#ppt_y+.05"/>
                                          </p:val>
                                        </p:tav>
                                        <p:tav tm="100000">
                                          <p:val>
                                            <p:strVal val="#ppt_y"/>
                                          </p:val>
                                        </p:tav>
                                      </p:tavLst>
                                    </p:anim>
                                  </p:childTnLst>
                                </p:cTn>
                              </p:par>
                              <p:par>
                                <p:cTn id="26" presetID="44" presetClass="entr" presetSubtype="0" fill="hold" grpId="0" nodeType="with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fade">
                                      <p:cBhvr>
                                        <p:cTn id="28" dur="500"/>
                                        <p:tgtEl>
                                          <p:spTgt spid="79875">
                                            <p:txEl>
                                              <p:pRg st="3" end="3"/>
                                            </p:txEl>
                                          </p:spTgt>
                                        </p:tgtEl>
                                      </p:cBhvr>
                                    </p:animEffect>
                                    <p:anim calcmode="lin" valueType="num">
                                      <p:cBhvr>
                                        <p:cTn id="29"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987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de-DE" smtClean="0"/>
              <a:t>Wie weiter?</a:t>
            </a:r>
          </a:p>
        </p:txBody>
      </p:sp>
      <p:sp>
        <p:nvSpPr>
          <p:cNvPr id="34819" name="Rectangle 3"/>
          <p:cNvSpPr>
            <a:spLocks noGrp="1" noRot="1" noChangeArrowheads="1"/>
          </p:cNvSpPr>
          <p:nvPr>
            <p:ph type="body" sz="half" idx="1"/>
          </p:nvPr>
        </p:nvSpPr>
        <p:spPr>
          <a:xfrm>
            <a:off x="301625" y="1600200"/>
            <a:ext cx="4630738" cy="5257800"/>
          </a:xfrm>
        </p:spPr>
        <p:txBody>
          <a:bodyPr/>
          <a:lstStyle/>
          <a:p>
            <a:pPr eaLnBrk="1" hangingPunct="1">
              <a:buFont typeface="Arial" charset="0"/>
              <a:buChar char="►"/>
              <a:defRPr/>
            </a:pPr>
            <a:r>
              <a:rPr lang="de-DE" sz="2800" smtClean="0"/>
              <a:t>Energieverbrauch verringern:</a:t>
            </a:r>
          </a:p>
          <a:p>
            <a:pPr lvl="1" eaLnBrk="1" hangingPunct="1">
              <a:defRPr/>
            </a:pPr>
            <a:r>
              <a:rPr lang="de-DE" sz="2400" smtClean="0"/>
              <a:t>Wärmedämmung, wie sie beispielsweise bei Passivhäusern üblich ist, liefert dazu einen grundsätzlichen Ansatz</a:t>
            </a:r>
          </a:p>
          <a:p>
            <a:pPr lvl="1" eaLnBrk="1" hangingPunct="1">
              <a:defRPr/>
            </a:pPr>
            <a:r>
              <a:rPr lang="de-DE" sz="2400" smtClean="0"/>
              <a:t>Die darüber hinaus erforderliche Energie muss in der benötigten Art am benötigten Ort bereitgestellt werden</a:t>
            </a:r>
          </a:p>
        </p:txBody>
      </p:sp>
      <p:pic>
        <p:nvPicPr>
          <p:cNvPr id="34823" name="Picture 7" descr="passivhau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33988" y="1628775"/>
            <a:ext cx="3101975" cy="4725988"/>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fade">
                                      <p:cBhvr>
                                        <p:cTn id="13" dur="500"/>
                                        <p:tgtEl>
                                          <p:spTgt spid="34819">
                                            <p:txEl>
                                              <p:pRg st="0" end="0"/>
                                            </p:txEl>
                                          </p:spTgt>
                                        </p:tgtEl>
                                      </p:cBhvr>
                                    </p:animEffect>
                                    <p:anim calcmode="lin" valueType="num">
                                      <p:cBhvr>
                                        <p:cTn id="14"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4819">
                                            <p:txEl>
                                              <p:pRg st="0" end="0"/>
                                            </p:txEl>
                                          </p:spTgt>
                                        </p:tgtEl>
                                        <p:attrNameLst>
                                          <p:attrName>ppt_y</p:attrName>
                                        </p:attrNameLst>
                                      </p:cBhvr>
                                      <p:tavLst>
                                        <p:tav tm="0">
                                          <p:val>
                                            <p:strVal val="#ppt_y+.05"/>
                                          </p:val>
                                        </p:tav>
                                        <p:tav tm="100000">
                                          <p:val>
                                            <p:strVal val="#ppt_y"/>
                                          </p:val>
                                        </p:tav>
                                      </p:tavLst>
                                    </p:anim>
                                  </p:childTnLst>
                                </p:cTn>
                              </p:par>
                              <p:par>
                                <p:cTn id="16" presetID="44" presetClass="entr" presetSubtype="0" fill="hold" grpId="0" nodeType="with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Effect transition="in" filter="fade">
                                      <p:cBhvr>
                                        <p:cTn id="18" dur="500"/>
                                        <p:tgtEl>
                                          <p:spTgt spid="34819">
                                            <p:txEl>
                                              <p:pRg st="1" end="1"/>
                                            </p:txEl>
                                          </p:spTgt>
                                        </p:tgtEl>
                                      </p:cBhvr>
                                    </p:animEffect>
                                    <p:anim calcmode="lin" valueType="num">
                                      <p:cBhvr>
                                        <p:cTn id="19"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34819">
                                            <p:txEl>
                                              <p:pRg st="1" end="1"/>
                                            </p:txEl>
                                          </p:spTgt>
                                        </p:tgtEl>
                                        <p:attrNameLst>
                                          <p:attrName>ppt_y</p:attrName>
                                        </p:attrNameLst>
                                      </p:cBhvr>
                                      <p:tavLst>
                                        <p:tav tm="0">
                                          <p:val>
                                            <p:strVal val="#ppt_y+.05"/>
                                          </p:val>
                                        </p:tav>
                                        <p:tav tm="100000">
                                          <p:val>
                                            <p:strVal val="#ppt_y"/>
                                          </p:val>
                                        </p:tav>
                                      </p:tavLst>
                                    </p:anim>
                                  </p:childTnLst>
                                </p:cTn>
                              </p:par>
                              <p:par>
                                <p:cTn id="21" presetID="44" presetClass="entr" presetSubtype="0" fill="hold" grpId="0" nodeType="withEffect">
                                  <p:stCondLst>
                                    <p:cond delay="0"/>
                                  </p:stCondLst>
                                  <p:childTnLst>
                                    <p:set>
                                      <p:cBhvr>
                                        <p:cTn id="22" dur="1" fill="hold">
                                          <p:stCondLst>
                                            <p:cond delay="0"/>
                                          </p:stCondLst>
                                        </p:cTn>
                                        <p:tgtEl>
                                          <p:spTgt spid="34823">
                                            <p:bg/>
                                          </p:spTgt>
                                        </p:tgtEl>
                                        <p:attrNameLst>
                                          <p:attrName>style.visibility</p:attrName>
                                        </p:attrNameLst>
                                      </p:cBhvr>
                                      <p:to>
                                        <p:strVal val="visible"/>
                                      </p:to>
                                    </p:set>
                                    <p:animEffect transition="in" filter="fade">
                                      <p:cBhvr>
                                        <p:cTn id="23" dur="500"/>
                                        <p:tgtEl>
                                          <p:spTgt spid="34823">
                                            <p:bg/>
                                          </p:spTgt>
                                        </p:tgtEl>
                                      </p:cBhvr>
                                    </p:animEffect>
                                    <p:anim calcmode="lin" valueType="num">
                                      <p:cBhvr>
                                        <p:cTn id="24" dur="500" fill="hold"/>
                                        <p:tgtEl>
                                          <p:spTgt spid="34823">
                                            <p:bg/>
                                          </p:spTgt>
                                        </p:tgtEl>
                                        <p:attrNameLst>
                                          <p:attrName>ppt_x</p:attrName>
                                        </p:attrNameLst>
                                      </p:cBhvr>
                                      <p:tavLst>
                                        <p:tav tm="0">
                                          <p:val>
                                            <p:strVal val="#ppt_x"/>
                                          </p:val>
                                        </p:tav>
                                        <p:tav tm="100000">
                                          <p:val>
                                            <p:strVal val="#ppt_x"/>
                                          </p:val>
                                        </p:tav>
                                      </p:tavLst>
                                    </p:anim>
                                    <p:anim calcmode="lin" valueType="num">
                                      <p:cBhvr>
                                        <p:cTn id="25" dur="500" fill="hold"/>
                                        <p:tgtEl>
                                          <p:spTgt spid="34823">
                                            <p:bg/>
                                          </p:spTgt>
                                        </p:tgtEl>
                                        <p:attrNameLst>
                                          <p:attrName>ppt_y</p:attrName>
                                        </p:attrNameLst>
                                      </p:cBhvr>
                                      <p:tavLst>
                                        <p:tav tm="0">
                                          <p:val>
                                            <p:strVal val="#ppt_y+.05"/>
                                          </p:val>
                                        </p:tav>
                                        <p:tav tm="100000">
                                          <p:val>
                                            <p:strVal val="#ppt_y"/>
                                          </p:val>
                                        </p:tav>
                                      </p:tavLst>
                                    </p:anim>
                                  </p:childTnLst>
                                </p:cTn>
                              </p:par>
                              <p:par>
                                <p:cTn id="26" presetID="44" presetClass="entr" presetSubtype="0" fill="hold" grpId="0" nodeType="withEffect">
                                  <p:stCondLst>
                                    <p:cond delay="0"/>
                                  </p:stCondLst>
                                  <p:childTnLst>
                                    <p:set>
                                      <p:cBhvr>
                                        <p:cTn id="27" dur="1" fill="hold">
                                          <p:stCondLst>
                                            <p:cond delay="0"/>
                                          </p:stCondLst>
                                        </p:cTn>
                                        <p:tgtEl>
                                          <p:spTgt spid="34819">
                                            <p:txEl>
                                              <p:pRg st="2" end="2"/>
                                            </p:txEl>
                                          </p:spTgt>
                                        </p:tgtEl>
                                        <p:attrNameLst>
                                          <p:attrName>style.visibility</p:attrName>
                                        </p:attrNameLst>
                                      </p:cBhvr>
                                      <p:to>
                                        <p:strVal val="visible"/>
                                      </p:to>
                                    </p:set>
                                    <p:animEffect transition="in" filter="fade">
                                      <p:cBhvr>
                                        <p:cTn id="28" dur="500"/>
                                        <p:tgtEl>
                                          <p:spTgt spid="34819">
                                            <p:txEl>
                                              <p:pRg st="2" end="2"/>
                                            </p:txEl>
                                          </p:spTgt>
                                        </p:tgtEl>
                                      </p:cBhvr>
                                    </p:animEffect>
                                    <p:anim calcmode="lin" valueType="num">
                                      <p:cBhvr>
                                        <p:cTn id="2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481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P spid="34823"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de-DE" smtClean="0"/>
              <a:t>Wie weiter?</a:t>
            </a:r>
          </a:p>
        </p:txBody>
      </p:sp>
      <p:sp>
        <p:nvSpPr>
          <p:cNvPr id="37891" name="Rectangle 3"/>
          <p:cNvSpPr>
            <a:spLocks noGrp="1" noRot="1" noChangeArrowheads="1"/>
          </p:cNvSpPr>
          <p:nvPr>
            <p:ph type="body" sz="half" idx="1"/>
          </p:nvPr>
        </p:nvSpPr>
        <p:spPr>
          <a:xfrm>
            <a:off x="457200" y="1600200"/>
            <a:ext cx="8362950" cy="1323975"/>
          </a:xfrm>
        </p:spPr>
        <p:txBody>
          <a:bodyPr/>
          <a:lstStyle/>
          <a:p>
            <a:pPr eaLnBrk="1" hangingPunct="1">
              <a:lnSpc>
                <a:spcPct val="90000"/>
              </a:lnSpc>
              <a:buFont typeface="Arial" charset="0"/>
              <a:buChar char="►"/>
              <a:defRPr/>
            </a:pPr>
            <a:r>
              <a:rPr lang="de-DE" sz="2800" smtClean="0"/>
              <a:t>Energieerzeugung bezüglich der Energiearten passend zum Verbrauch: beispielsweise Kraft-Wärme-Kopplung (auch für Gewerbe hinreichend)</a:t>
            </a:r>
          </a:p>
        </p:txBody>
      </p:sp>
      <p:pic>
        <p:nvPicPr>
          <p:cNvPr id="37892"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t="19044"/>
          <a:stretch>
            <a:fillRect/>
          </a:stretch>
        </p:blipFill>
        <p:spPr>
          <a:xfrm>
            <a:off x="685800" y="2989263"/>
            <a:ext cx="2801938" cy="2435225"/>
          </a:xfrm>
          <a:noFill/>
          <a:extLst>
            <a:ext uri="{909E8E84-426E-40DD-AFC4-6F175D3DCCD1}">
              <a14:hiddenFill xmlns:a14="http://schemas.microsoft.com/office/drawing/2010/main">
                <a:solidFill>
                  <a:srgbClr val="FFFFFF"/>
                </a:solidFill>
              </a14:hiddenFill>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997200"/>
            <a:ext cx="3960812"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827088" y="5589588"/>
            <a:ext cx="2881312" cy="935037"/>
          </a:xfrm>
          <a:prstGeom prst="rect">
            <a:avLst/>
          </a:prstGeom>
          <a:noFill/>
          <a:ln w="9525">
            <a:noFill/>
            <a:miter lim="800000"/>
            <a:headEnd/>
            <a:tailEnd/>
          </a:ln>
          <a:effectLst/>
        </p:spPr>
        <p:txBody>
          <a:bodyPr/>
          <a:lstStyle/>
          <a:p>
            <a:pPr>
              <a:spcBef>
                <a:spcPct val="20000"/>
              </a:spcBef>
              <a:buClr>
                <a:schemeClr val="hlink"/>
              </a:buClr>
              <a:buSzPct val="80000"/>
              <a:buFont typeface="Arial" charset="0"/>
              <a:buNone/>
              <a:defRPr/>
            </a:pPr>
            <a:r>
              <a:rPr lang="de-DE" sz="1400" b="1">
                <a:effectLst>
                  <a:outerShdw blurRad="38100" dist="38100" dir="2700000" algn="tl">
                    <a:srgbClr val="000000"/>
                  </a:outerShdw>
                </a:effectLst>
                <a:latin typeface="Tahoma" charset="0"/>
              </a:rPr>
              <a:t>Stirlingmotor</a:t>
            </a:r>
            <a:br>
              <a:rPr lang="de-DE" sz="1400" b="1">
                <a:effectLst>
                  <a:outerShdw blurRad="38100" dist="38100" dir="2700000" algn="tl">
                    <a:srgbClr val="000000"/>
                  </a:outerShdw>
                </a:effectLst>
                <a:latin typeface="Tahoma" charset="0"/>
              </a:rPr>
            </a:br>
            <a:r>
              <a:rPr lang="de-DE" sz="1400">
                <a:effectLst>
                  <a:outerShdw blurRad="38100" dist="38100" dir="2700000" algn="tl">
                    <a:srgbClr val="000000"/>
                  </a:outerShdw>
                </a:effectLst>
                <a:latin typeface="Tahoma" charset="0"/>
              </a:rPr>
              <a:t>elektrische Leistung: 2-9 kW</a:t>
            </a:r>
            <a:br>
              <a:rPr lang="de-DE" sz="1400">
                <a:effectLst>
                  <a:outerShdw blurRad="38100" dist="38100" dir="2700000" algn="tl">
                    <a:srgbClr val="000000"/>
                  </a:outerShdw>
                </a:effectLst>
                <a:latin typeface="Tahoma" charset="0"/>
              </a:rPr>
            </a:br>
            <a:r>
              <a:rPr lang="de-DE" sz="1400">
                <a:effectLst>
                  <a:outerShdw blurRad="38100" dist="38100" dir="2700000" algn="tl">
                    <a:srgbClr val="000000"/>
                  </a:outerShdw>
                </a:effectLst>
                <a:latin typeface="Tahoma" charset="0"/>
              </a:rPr>
              <a:t>thermische Leistung: 8-24 kW</a:t>
            </a:r>
            <a:br>
              <a:rPr lang="de-DE" sz="1400">
                <a:effectLst>
                  <a:outerShdw blurRad="38100" dist="38100" dir="2700000" algn="tl">
                    <a:srgbClr val="000000"/>
                  </a:outerShdw>
                </a:effectLst>
                <a:latin typeface="Tahoma" charset="0"/>
              </a:rPr>
            </a:br>
            <a:r>
              <a:rPr lang="de-DE" sz="1400">
                <a:effectLst>
                  <a:outerShdw blurRad="38100" dist="38100" dir="2700000" algn="tl">
                    <a:srgbClr val="000000"/>
                  </a:outerShdw>
                </a:effectLst>
                <a:latin typeface="Tahoma" charset="0"/>
              </a:rPr>
              <a:t>Die Leistung ist stufenlos regelbar </a:t>
            </a:r>
          </a:p>
        </p:txBody>
      </p:sp>
      <p:sp>
        <p:nvSpPr>
          <p:cNvPr id="37895" name="Rectangle 7"/>
          <p:cNvSpPr>
            <a:spLocks noChangeArrowheads="1"/>
          </p:cNvSpPr>
          <p:nvPr/>
        </p:nvSpPr>
        <p:spPr bwMode="auto">
          <a:xfrm>
            <a:off x="4643438" y="5661025"/>
            <a:ext cx="2952750" cy="1008063"/>
          </a:xfrm>
          <a:prstGeom prst="rect">
            <a:avLst/>
          </a:prstGeom>
          <a:noFill/>
          <a:ln w="9525">
            <a:noFill/>
            <a:miter lim="800000"/>
            <a:headEnd/>
            <a:tailEnd/>
          </a:ln>
          <a:effectLst/>
        </p:spPr>
        <p:txBody>
          <a:bodyPr/>
          <a:lstStyle/>
          <a:p>
            <a:pPr>
              <a:spcBef>
                <a:spcPct val="20000"/>
              </a:spcBef>
              <a:buClr>
                <a:schemeClr val="hlink"/>
              </a:buClr>
              <a:buSzPct val="80000"/>
              <a:buFont typeface="Arial" charset="0"/>
              <a:buNone/>
              <a:defRPr/>
            </a:pPr>
            <a:r>
              <a:rPr lang="de-DE" sz="1400" b="1">
                <a:effectLst>
                  <a:outerShdw blurRad="38100" dist="38100" dir="2700000" algn="tl">
                    <a:srgbClr val="000000"/>
                  </a:outerShdw>
                </a:effectLst>
                <a:latin typeface="Tahoma" charset="0"/>
              </a:rPr>
              <a:t>Blockheizkraftwerk </a:t>
            </a:r>
            <a:r>
              <a:rPr lang="de-DE" sz="1400">
                <a:effectLst>
                  <a:outerShdw blurRad="38100" dist="38100" dir="2700000" algn="tl">
                    <a:srgbClr val="000000"/>
                  </a:outerShdw>
                </a:effectLst>
                <a:latin typeface="Tahoma" charset="0"/>
              </a:rPr>
              <a:t/>
            </a:r>
            <a:br>
              <a:rPr lang="de-DE" sz="1400">
                <a:effectLst>
                  <a:outerShdw blurRad="38100" dist="38100" dir="2700000" algn="tl">
                    <a:srgbClr val="000000"/>
                  </a:outerShdw>
                </a:effectLst>
                <a:latin typeface="Tahoma" charset="0"/>
              </a:rPr>
            </a:br>
            <a:r>
              <a:rPr lang="de-DE" sz="1400">
                <a:effectLst>
                  <a:outerShdw blurRad="38100" dist="38100" dir="2700000" algn="tl">
                    <a:srgbClr val="000000"/>
                  </a:outerShdw>
                </a:effectLst>
                <a:latin typeface="Tahoma" charset="0"/>
              </a:rPr>
              <a:t>elektrische Leistung: ca. 5 kW, </a:t>
            </a:r>
            <a:br>
              <a:rPr lang="de-DE" sz="1400">
                <a:effectLst>
                  <a:outerShdw blurRad="38100" dist="38100" dir="2700000" algn="tl">
                    <a:srgbClr val="000000"/>
                  </a:outerShdw>
                </a:effectLst>
                <a:latin typeface="Tahoma" charset="0"/>
              </a:rPr>
            </a:br>
            <a:r>
              <a:rPr lang="de-DE" sz="1400">
                <a:effectLst>
                  <a:outerShdw blurRad="38100" dist="38100" dir="2700000" algn="tl">
                    <a:srgbClr val="000000"/>
                  </a:outerShdw>
                </a:effectLst>
                <a:latin typeface="Tahoma" charset="0"/>
              </a:rPr>
              <a:t>thermische Leistung: rd. 12,5 kW</a:t>
            </a:r>
          </a:p>
          <a:p>
            <a:pPr>
              <a:spcBef>
                <a:spcPct val="20000"/>
              </a:spcBef>
              <a:buClr>
                <a:schemeClr val="hlink"/>
              </a:buClr>
              <a:buSzPct val="80000"/>
              <a:buFont typeface="Arial" charset="0"/>
              <a:buNone/>
              <a:defRPr/>
            </a:pPr>
            <a:r>
              <a:rPr lang="de-DE" sz="1400">
                <a:effectLst>
                  <a:outerShdw blurRad="38100" dist="38100" dir="2700000" algn="tl">
                    <a:srgbClr val="000000"/>
                  </a:outerShdw>
                </a:effectLst>
                <a:latin typeface="Tahoma" charset="0"/>
              </a:rPr>
              <a:t>Quelle: www.asue.de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anim calcmode="lin" valueType="num">
                                      <p:cBhvr>
                                        <p:cTn id="8"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7891">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3" presetClass="entr" presetSubtype="10" fill="hold" grpId="0" nodeType="afterEffect" nodePh="1">
                                  <p:stCondLst>
                                    <p:cond delay="0"/>
                                  </p:stCondLst>
                                  <p:endCondLst>
                                    <p:cond evt="begin" delay="0">
                                      <p:tn val="11"/>
                                    </p:cond>
                                  </p:endCondLst>
                                  <p:childTnLst>
                                    <p:set>
                                      <p:cBhvr>
                                        <p:cTn id="12" dur="1" fill="hold">
                                          <p:stCondLst>
                                            <p:cond delay="0"/>
                                          </p:stCondLst>
                                        </p:cTn>
                                        <p:tgtEl>
                                          <p:spTgt spid="37892"/>
                                        </p:tgtEl>
                                        <p:attrNameLst>
                                          <p:attrName>style.visibility</p:attrName>
                                        </p:attrNameLst>
                                      </p:cBhvr>
                                      <p:to>
                                        <p:strVal val="visible"/>
                                      </p:to>
                                    </p:set>
                                    <p:animEffect transition="in" filter="blinds(horizontal)">
                                      <p:cBhvr>
                                        <p:cTn id="13" dur="500"/>
                                        <p:tgtEl>
                                          <p:spTgt spid="3789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7894"/>
                                        </p:tgtEl>
                                        <p:attrNameLst>
                                          <p:attrName>style.visibility</p:attrName>
                                        </p:attrNameLst>
                                      </p:cBhvr>
                                      <p:to>
                                        <p:strVal val="visible"/>
                                      </p:to>
                                    </p:set>
                                    <p:animEffect transition="in" filter="fade">
                                      <p:cBhvr>
                                        <p:cTn id="16" dur="1000"/>
                                        <p:tgtEl>
                                          <p:spTgt spid="37894"/>
                                        </p:tgtEl>
                                      </p:cBhvr>
                                    </p:animEffect>
                                    <p:anim calcmode="lin" valueType="num">
                                      <p:cBhvr>
                                        <p:cTn id="17" dur="1000" fill="hold"/>
                                        <p:tgtEl>
                                          <p:spTgt spid="37894"/>
                                        </p:tgtEl>
                                        <p:attrNameLst>
                                          <p:attrName>ppt_x</p:attrName>
                                        </p:attrNameLst>
                                      </p:cBhvr>
                                      <p:tavLst>
                                        <p:tav tm="0">
                                          <p:val>
                                            <p:strVal val="#ppt_x"/>
                                          </p:val>
                                        </p:tav>
                                        <p:tav tm="100000">
                                          <p:val>
                                            <p:strVal val="#ppt_x"/>
                                          </p:val>
                                        </p:tav>
                                      </p:tavLst>
                                    </p:anim>
                                    <p:anim calcmode="lin" valueType="num">
                                      <p:cBhvr>
                                        <p:cTn id="18" dur="1000" fill="hold"/>
                                        <p:tgtEl>
                                          <p:spTgt spid="37894"/>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3" presetClass="entr" presetSubtype="10" fill="hold" nodeType="afterEffect">
                                  <p:stCondLst>
                                    <p:cond delay="1000"/>
                                  </p:stCondLst>
                                  <p:childTnLst>
                                    <p:set>
                                      <p:cBhvr>
                                        <p:cTn id="21" dur="1" fill="hold">
                                          <p:stCondLst>
                                            <p:cond delay="0"/>
                                          </p:stCondLst>
                                        </p:cTn>
                                        <p:tgtEl>
                                          <p:spTgt spid="37893"/>
                                        </p:tgtEl>
                                        <p:attrNameLst>
                                          <p:attrName>style.visibility</p:attrName>
                                        </p:attrNameLst>
                                      </p:cBhvr>
                                      <p:to>
                                        <p:strVal val="visible"/>
                                      </p:to>
                                    </p:set>
                                    <p:animEffect transition="in" filter="blinds(horizontal)">
                                      <p:cBhvr>
                                        <p:cTn id="22" dur="500"/>
                                        <p:tgtEl>
                                          <p:spTgt spid="37893"/>
                                        </p:tgtEl>
                                      </p:cBhvr>
                                    </p:animEffect>
                                  </p:childTnLst>
                                </p:cTn>
                              </p:par>
                              <p:par>
                                <p:cTn id="23" presetID="42" presetClass="entr" presetSubtype="0" fill="hold" grpId="0" nodeType="withEffect">
                                  <p:stCondLst>
                                    <p:cond delay="1000"/>
                                  </p:stCondLst>
                                  <p:childTnLst>
                                    <p:set>
                                      <p:cBhvr>
                                        <p:cTn id="24" dur="1" fill="hold">
                                          <p:stCondLst>
                                            <p:cond delay="0"/>
                                          </p:stCondLst>
                                        </p:cTn>
                                        <p:tgtEl>
                                          <p:spTgt spid="37895"/>
                                        </p:tgtEl>
                                        <p:attrNameLst>
                                          <p:attrName>style.visibility</p:attrName>
                                        </p:attrNameLst>
                                      </p:cBhvr>
                                      <p:to>
                                        <p:strVal val="visible"/>
                                      </p:to>
                                    </p:set>
                                    <p:animEffect transition="in" filter="fade">
                                      <p:cBhvr>
                                        <p:cTn id="25" dur="1000"/>
                                        <p:tgtEl>
                                          <p:spTgt spid="37895"/>
                                        </p:tgtEl>
                                      </p:cBhvr>
                                    </p:animEffect>
                                    <p:anim calcmode="lin" valueType="num">
                                      <p:cBhvr>
                                        <p:cTn id="26" dur="1000" fill="hold"/>
                                        <p:tgtEl>
                                          <p:spTgt spid="37895"/>
                                        </p:tgtEl>
                                        <p:attrNameLst>
                                          <p:attrName>ppt_x</p:attrName>
                                        </p:attrNameLst>
                                      </p:cBhvr>
                                      <p:tavLst>
                                        <p:tav tm="0">
                                          <p:val>
                                            <p:strVal val="#ppt_x"/>
                                          </p:val>
                                        </p:tav>
                                        <p:tav tm="100000">
                                          <p:val>
                                            <p:strVal val="#ppt_x"/>
                                          </p:val>
                                        </p:tav>
                                      </p:tavLst>
                                    </p:anim>
                                    <p:anim calcmode="lin" valueType="num">
                                      <p:cBhvr>
                                        <p:cTn id="27" dur="1000" fill="hold"/>
                                        <p:tgtEl>
                                          <p:spTgt spid="378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2" grpId="0"/>
      <p:bldP spid="37894" grpId="0"/>
      <p:bldP spid="37895"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de-DE" smtClean="0"/>
              <a:t>Wie weiter?</a:t>
            </a:r>
          </a:p>
        </p:txBody>
      </p:sp>
      <p:sp>
        <p:nvSpPr>
          <p:cNvPr id="38915" name="Rectangle 3"/>
          <p:cNvSpPr>
            <a:spLocks noGrp="1" noRot="1" noChangeArrowheads="1"/>
          </p:cNvSpPr>
          <p:nvPr>
            <p:ph type="body" sz="half" idx="1"/>
          </p:nvPr>
        </p:nvSpPr>
        <p:spPr>
          <a:xfrm>
            <a:off x="179388" y="1628775"/>
            <a:ext cx="5513387" cy="1531938"/>
          </a:xfrm>
        </p:spPr>
        <p:txBody>
          <a:bodyPr/>
          <a:lstStyle/>
          <a:p>
            <a:pPr eaLnBrk="1" hangingPunct="1">
              <a:buFont typeface="Arial" charset="0"/>
              <a:buChar char="►"/>
              <a:defRPr/>
            </a:pPr>
            <a:r>
              <a:rPr lang="de-DE" sz="2800" smtClean="0"/>
              <a:t>Verkehrsvermeidung liefert einen weiteren grundsätzlichen Ansatz zur Energieeinsparung</a:t>
            </a:r>
          </a:p>
        </p:txBody>
      </p:sp>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t="2646" b="3450"/>
          <a:stretch>
            <a:fillRect/>
          </a:stretch>
        </p:blipFill>
        <p:spPr bwMode="auto">
          <a:xfrm>
            <a:off x="250825" y="3357563"/>
            <a:ext cx="37052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16613" y="1771650"/>
            <a:ext cx="2800350" cy="3006725"/>
          </a:xfr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4211638" y="5013325"/>
            <a:ext cx="4752975" cy="1844675"/>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Arial" charset="0"/>
              <a:buChar char="►"/>
              <a:defRPr/>
            </a:pPr>
            <a:r>
              <a:rPr lang="de-DE" sz="2800">
                <a:effectLst>
                  <a:outerShdw blurRad="38100" dist="38100" dir="2700000" algn="tl">
                    <a:srgbClr val="000000"/>
                  </a:outerShdw>
                </a:effectLst>
                <a:latin typeface="Tahoma" charset="0"/>
              </a:rPr>
              <a:t>möglich ist das bei dezentral vernetzten Lebens-Strukturen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anim calcmode="lin" valueType="num">
                                      <p:cBhvr>
                                        <p:cTn id="8"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8915">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3" presetClass="entr" presetSubtype="10" fill="hold" nodeType="afterEffect">
                                  <p:stCondLst>
                                    <p:cond delay="0"/>
                                  </p:stCondLst>
                                  <p:childTnLst>
                                    <p:set>
                                      <p:cBhvr>
                                        <p:cTn id="12" dur="1" fill="hold">
                                          <p:stCondLst>
                                            <p:cond delay="0"/>
                                          </p:stCondLst>
                                        </p:cTn>
                                        <p:tgtEl>
                                          <p:spTgt spid="38917"/>
                                        </p:tgtEl>
                                        <p:attrNameLst>
                                          <p:attrName>style.visibility</p:attrName>
                                        </p:attrNameLst>
                                      </p:cBhvr>
                                      <p:to>
                                        <p:strVal val="visible"/>
                                      </p:to>
                                    </p:set>
                                    <p:animEffect transition="in" filter="blinds(horizontal)">
                                      <p:cBhvr>
                                        <p:cTn id="13" dur="500"/>
                                        <p:tgtEl>
                                          <p:spTgt spid="38917"/>
                                        </p:tgtEl>
                                      </p:cBhvr>
                                    </p:animEffect>
                                  </p:childTnLst>
                                </p:cTn>
                              </p:par>
                            </p:childTnLst>
                          </p:cTn>
                        </p:par>
                        <p:par>
                          <p:cTn id="14" fill="hold" nodeType="afterGroup">
                            <p:stCondLst>
                              <p:cond delay="1000"/>
                            </p:stCondLst>
                            <p:childTnLst>
                              <p:par>
                                <p:cTn id="15" presetID="3" presetClass="entr" presetSubtype="10" fill="hold" grpId="0" nodeType="afterEffect" nodePh="1">
                                  <p:stCondLst>
                                    <p:cond delay="0"/>
                                  </p:stCondLst>
                                  <p:endCondLst>
                                    <p:cond evt="begin" delay="0">
                                      <p:tn val="15"/>
                                    </p:cond>
                                  </p:endCondLst>
                                  <p:childTnLst>
                                    <p:set>
                                      <p:cBhvr>
                                        <p:cTn id="16" dur="1" fill="hold">
                                          <p:stCondLst>
                                            <p:cond delay="0"/>
                                          </p:stCondLst>
                                        </p:cTn>
                                        <p:tgtEl>
                                          <p:spTgt spid="38920"/>
                                        </p:tgtEl>
                                        <p:attrNameLst>
                                          <p:attrName>style.visibility</p:attrName>
                                        </p:attrNameLst>
                                      </p:cBhvr>
                                      <p:to>
                                        <p:strVal val="visible"/>
                                      </p:to>
                                    </p:set>
                                    <p:animEffect transition="in" filter="blinds(horizontal)">
                                      <p:cBhvr>
                                        <p:cTn id="17" dur="500"/>
                                        <p:tgtEl>
                                          <p:spTgt spid="38920"/>
                                        </p:tgtEl>
                                      </p:cBhvr>
                                    </p:animEffect>
                                  </p:childTnLst>
                                </p:cTn>
                              </p:par>
                            </p:childTnLst>
                          </p:cTn>
                        </p:par>
                        <p:par>
                          <p:cTn id="18" fill="hold" nodeType="afterGroup">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921"/>
                                        </p:tgtEl>
                                        <p:attrNameLst>
                                          <p:attrName>style.visibility</p:attrName>
                                        </p:attrNameLst>
                                      </p:cBhvr>
                                      <p:to>
                                        <p:strVal val="visible"/>
                                      </p:to>
                                    </p:set>
                                    <p:animEffect transition="in" filter="fade">
                                      <p:cBhvr>
                                        <p:cTn id="21" dur="1000"/>
                                        <p:tgtEl>
                                          <p:spTgt spid="38921"/>
                                        </p:tgtEl>
                                      </p:cBhvr>
                                    </p:animEffect>
                                    <p:anim calcmode="lin" valueType="num">
                                      <p:cBhvr>
                                        <p:cTn id="22" dur="1000" fill="hold"/>
                                        <p:tgtEl>
                                          <p:spTgt spid="38921"/>
                                        </p:tgtEl>
                                        <p:attrNameLst>
                                          <p:attrName>ppt_x</p:attrName>
                                        </p:attrNameLst>
                                      </p:cBhvr>
                                      <p:tavLst>
                                        <p:tav tm="0">
                                          <p:val>
                                            <p:strVal val="#ppt_x"/>
                                          </p:val>
                                        </p:tav>
                                        <p:tav tm="100000">
                                          <p:val>
                                            <p:strVal val="#ppt_x"/>
                                          </p:val>
                                        </p:tav>
                                      </p:tavLst>
                                    </p:anim>
                                    <p:anim calcmode="lin" valueType="num">
                                      <p:cBhvr>
                                        <p:cTn id="23" dur="1000" fill="hold"/>
                                        <p:tgtEl>
                                          <p:spTgt spid="389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20" grpId="0"/>
      <p:bldP spid="38921"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Rot="1" noChangeArrowheads="1"/>
          </p:cNvSpPr>
          <p:nvPr>
            <p:ph type="title"/>
          </p:nvPr>
        </p:nvSpPr>
        <p:spPr/>
        <p:txBody>
          <a:bodyPr/>
          <a:lstStyle/>
          <a:p>
            <a:pPr eaLnBrk="1" hangingPunct="1">
              <a:defRPr/>
            </a:pPr>
            <a:r>
              <a:rPr lang="de-DE" smtClean="0"/>
              <a:t>Wie weiter?</a:t>
            </a:r>
          </a:p>
        </p:txBody>
      </p:sp>
      <p:sp>
        <p:nvSpPr>
          <p:cNvPr id="256003" name="Rectangle 3"/>
          <p:cNvSpPr>
            <a:spLocks noGrp="1" noRot="1" noChangeArrowheads="1"/>
          </p:cNvSpPr>
          <p:nvPr>
            <p:ph type="body" idx="1"/>
          </p:nvPr>
        </p:nvSpPr>
        <p:spPr>
          <a:xfrm>
            <a:off x="301625" y="1600200"/>
            <a:ext cx="8540750" cy="5141913"/>
          </a:xfrm>
        </p:spPr>
        <p:txBody>
          <a:bodyPr/>
          <a:lstStyle/>
          <a:p>
            <a:pPr eaLnBrk="1" hangingPunct="1">
              <a:lnSpc>
                <a:spcPct val="90000"/>
              </a:lnSpc>
              <a:buFont typeface="Arial" charset="0"/>
              <a:buChar char="►"/>
              <a:defRPr/>
            </a:pPr>
            <a:r>
              <a:rPr lang="de-DE" sz="2800" smtClean="0"/>
              <a:t>Letztlich müssen wir unsere Lebensweise ändern:</a:t>
            </a:r>
          </a:p>
          <a:p>
            <a:pPr lvl="1" eaLnBrk="1" hangingPunct="1">
              <a:lnSpc>
                <a:spcPct val="90000"/>
              </a:lnSpc>
              <a:defRPr/>
            </a:pPr>
            <a:r>
              <a:rPr lang="de-DE" sz="2400" smtClean="0"/>
              <a:t>Befriedigung unserer Bedürfnisse nicht zum Schaden anderer Menschen oder auf Kosten der Zukunft</a:t>
            </a:r>
          </a:p>
          <a:p>
            <a:pPr lvl="1" eaLnBrk="1" hangingPunct="1">
              <a:lnSpc>
                <a:spcPct val="90000"/>
              </a:lnSpc>
              <a:defRPr/>
            </a:pPr>
            <a:r>
              <a:rPr lang="de-DE" sz="2400" smtClean="0"/>
              <a:t>Nicht „Geiz ist geil“, sondern „schöner Leben ist cool“</a:t>
            </a:r>
          </a:p>
          <a:p>
            <a:pPr lvl="1" eaLnBrk="1" hangingPunct="1">
              <a:lnSpc>
                <a:spcPct val="90000"/>
              </a:lnSpc>
              <a:defRPr/>
            </a:pPr>
            <a:r>
              <a:rPr lang="de-DE" sz="2400" smtClean="0"/>
              <a:t>nicht nur hier und jetzt und für mich – sondern überall, auch in Zukunft und für alle Menschen</a:t>
            </a:r>
          </a:p>
          <a:p>
            <a:pPr lvl="1" eaLnBrk="1" hangingPunct="1">
              <a:lnSpc>
                <a:spcPct val="90000"/>
              </a:lnSpc>
              <a:defRPr/>
            </a:pPr>
            <a:r>
              <a:rPr lang="de-DE" sz="2400" smtClean="0"/>
              <a:t>Dem stehen die gegenwärtigen gesellschaftlichen Strukturen, die mich üblicherweise zwingen, „geizig“ zu sein, letztlich entgegen</a:t>
            </a:r>
          </a:p>
          <a:p>
            <a:pPr eaLnBrk="1" hangingPunct="1">
              <a:lnSpc>
                <a:spcPct val="90000"/>
              </a:lnSpc>
              <a:buFont typeface="Arial" charset="0"/>
              <a:buChar char="►"/>
              <a:defRPr/>
            </a:pPr>
            <a:r>
              <a:rPr lang="de-DE" sz="2800" smtClean="0"/>
              <a:t>A. Einstein: „Die Probleme, die es in der Welt gibt, sind nicht mit der gleichen Denkweise zu lösen, die sie erzeugt haben.“ </a:t>
            </a:r>
            <a:br>
              <a:rPr lang="de-DE" sz="2800" smtClean="0"/>
            </a:br>
            <a:r>
              <a:rPr lang="de-DE" sz="1600" smtClean="0"/>
              <a:t>(geäußert 1929 anlässlich der Probleme der Weltwirtschaftskrise)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Effect transition="in" filter="fade">
                                      <p:cBhvr>
                                        <p:cTn id="7" dur="500"/>
                                        <p:tgtEl>
                                          <p:spTgt spid="256003">
                                            <p:txEl>
                                              <p:pRg st="0" end="0"/>
                                            </p:txEl>
                                          </p:spTgt>
                                        </p:tgtEl>
                                      </p:cBhvr>
                                    </p:animEffect>
                                    <p:anim calcmode="lin" valueType="num">
                                      <p:cBhvr>
                                        <p:cTn id="8" dur="500" fill="hold"/>
                                        <p:tgtEl>
                                          <p:spTgt spid="25600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60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6003">
                                            <p:txEl>
                                              <p:pRg st="1" end="1"/>
                                            </p:txEl>
                                          </p:spTgt>
                                        </p:tgtEl>
                                        <p:attrNameLst>
                                          <p:attrName>style.visibility</p:attrName>
                                        </p:attrNameLst>
                                      </p:cBhvr>
                                      <p:to>
                                        <p:strVal val="visible"/>
                                      </p:to>
                                    </p:set>
                                    <p:animEffect transition="in" filter="fade">
                                      <p:cBhvr>
                                        <p:cTn id="14" dur="500"/>
                                        <p:tgtEl>
                                          <p:spTgt spid="256003">
                                            <p:txEl>
                                              <p:pRg st="1" end="1"/>
                                            </p:txEl>
                                          </p:spTgt>
                                        </p:tgtEl>
                                      </p:cBhvr>
                                    </p:animEffect>
                                    <p:anim calcmode="lin" valueType="num">
                                      <p:cBhvr>
                                        <p:cTn id="15" dur="500" fill="hold"/>
                                        <p:tgtEl>
                                          <p:spTgt spid="25600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560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56003">
                                            <p:txEl>
                                              <p:pRg st="2" end="2"/>
                                            </p:txEl>
                                          </p:spTgt>
                                        </p:tgtEl>
                                        <p:attrNameLst>
                                          <p:attrName>style.visibility</p:attrName>
                                        </p:attrNameLst>
                                      </p:cBhvr>
                                      <p:to>
                                        <p:strVal val="visible"/>
                                      </p:to>
                                    </p:set>
                                    <p:animEffect transition="in" filter="fade">
                                      <p:cBhvr>
                                        <p:cTn id="21" dur="500"/>
                                        <p:tgtEl>
                                          <p:spTgt spid="256003">
                                            <p:txEl>
                                              <p:pRg st="2" end="2"/>
                                            </p:txEl>
                                          </p:spTgt>
                                        </p:tgtEl>
                                      </p:cBhvr>
                                    </p:animEffect>
                                    <p:anim calcmode="lin" valueType="num">
                                      <p:cBhvr>
                                        <p:cTn id="22" dur="500" fill="hold"/>
                                        <p:tgtEl>
                                          <p:spTgt spid="25600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560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56003">
                                            <p:txEl>
                                              <p:pRg st="3" end="3"/>
                                            </p:txEl>
                                          </p:spTgt>
                                        </p:tgtEl>
                                        <p:attrNameLst>
                                          <p:attrName>style.visibility</p:attrName>
                                        </p:attrNameLst>
                                      </p:cBhvr>
                                      <p:to>
                                        <p:strVal val="visible"/>
                                      </p:to>
                                    </p:set>
                                    <p:animEffect transition="in" filter="fade">
                                      <p:cBhvr>
                                        <p:cTn id="28" dur="500"/>
                                        <p:tgtEl>
                                          <p:spTgt spid="256003">
                                            <p:txEl>
                                              <p:pRg st="3" end="3"/>
                                            </p:txEl>
                                          </p:spTgt>
                                        </p:tgtEl>
                                      </p:cBhvr>
                                    </p:animEffect>
                                    <p:anim calcmode="lin" valueType="num">
                                      <p:cBhvr>
                                        <p:cTn id="29" dur="500" fill="hold"/>
                                        <p:tgtEl>
                                          <p:spTgt spid="25600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560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56003">
                                            <p:txEl>
                                              <p:pRg st="4" end="4"/>
                                            </p:txEl>
                                          </p:spTgt>
                                        </p:tgtEl>
                                        <p:attrNameLst>
                                          <p:attrName>style.visibility</p:attrName>
                                        </p:attrNameLst>
                                      </p:cBhvr>
                                      <p:to>
                                        <p:strVal val="visible"/>
                                      </p:to>
                                    </p:set>
                                    <p:animEffect transition="in" filter="fade">
                                      <p:cBhvr>
                                        <p:cTn id="35" dur="500"/>
                                        <p:tgtEl>
                                          <p:spTgt spid="256003">
                                            <p:txEl>
                                              <p:pRg st="4" end="4"/>
                                            </p:txEl>
                                          </p:spTgt>
                                        </p:tgtEl>
                                      </p:cBhvr>
                                    </p:animEffect>
                                    <p:anim calcmode="lin" valueType="num">
                                      <p:cBhvr>
                                        <p:cTn id="36" dur="500" fill="hold"/>
                                        <p:tgtEl>
                                          <p:spTgt spid="25600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5600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56003">
                                            <p:txEl>
                                              <p:pRg st="5" end="5"/>
                                            </p:txEl>
                                          </p:spTgt>
                                        </p:tgtEl>
                                        <p:attrNameLst>
                                          <p:attrName>style.visibility</p:attrName>
                                        </p:attrNameLst>
                                      </p:cBhvr>
                                      <p:to>
                                        <p:strVal val="visible"/>
                                      </p:to>
                                    </p:set>
                                    <p:animEffect transition="in" filter="fade">
                                      <p:cBhvr>
                                        <p:cTn id="42" dur="500"/>
                                        <p:tgtEl>
                                          <p:spTgt spid="256003">
                                            <p:txEl>
                                              <p:pRg st="5" end="5"/>
                                            </p:txEl>
                                          </p:spTgt>
                                        </p:tgtEl>
                                      </p:cBhvr>
                                    </p:animEffect>
                                    <p:anim calcmode="lin" valueType="num">
                                      <p:cBhvr>
                                        <p:cTn id="43" dur="500" fill="hold"/>
                                        <p:tgtEl>
                                          <p:spTgt spid="25600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56003">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pPr eaLnBrk="1" hangingPunct="1">
              <a:defRPr/>
            </a:pPr>
            <a:r>
              <a:rPr lang="de-DE" sz="4000" smtClean="0"/>
              <a:t>Grundlagen und Ursachen des Klimawandels</a:t>
            </a:r>
          </a:p>
        </p:txBody>
      </p:sp>
      <p:sp>
        <p:nvSpPr>
          <p:cNvPr id="174083" name="Rectangle 3"/>
          <p:cNvSpPr>
            <a:spLocks noGrp="1" noRot="1" noChangeArrowheads="1"/>
          </p:cNvSpPr>
          <p:nvPr>
            <p:ph type="body" idx="1"/>
          </p:nvPr>
        </p:nvSpPr>
        <p:spPr>
          <a:xfrm>
            <a:off x="301625" y="1600200"/>
            <a:ext cx="8540750" cy="5257800"/>
          </a:xfrm>
        </p:spPr>
        <p:txBody>
          <a:bodyPr/>
          <a:lstStyle/>
          <a:p>
            <a:pPr eaLnBrk="1" hangingPunct="1">
              <a:lnSpc>
                <a:spcPct val="90000"/>
              </a:lnSpc>
              <a:buFont typeface="Arial" charset="0"/>
              <a:buChar char="►"/>
              <a:defRPr/>
            </a:pPr>
            <a:r>
              <a:rPr lang="de-DE" sz="2400" smtClean="0"/>
              <a:t>„Nach derzeitigem Wissen ist zu erwarten, dass je 1% Änderung der Energiezufuhr an das System Erde-Atmosphäre Temperaturänderungen um 1 bis 1,5°C eintreten und das bereits Änderungen um einige Grad Celsius die Lebensbedingungen der Biosphäre spürbar beeinträchtigen werden. … Sowie die künstliche Energieproduktion auf der Erde die Größenordnung einiger Prozent der Sonnenenergiezufuhr erreicht, ist also mit voraussichtlich nicht akzeptablen Änderungen der klimatischen Verhältnisse zu rechnen.“ [K. M. Meyer-Abich, Die ökologische Grenze des Wirtschaftswachstums, Umschau 72 (1972) Heft 20]</a:t>
            </a:r>
          </a:p>
          <a:p>
            <a:pPr eaLnBrk="1" hangingPunct="1">
              <a:lnSpc>
                <a:spcPct val="90000"/>
              </a:lnSpc>
              <a:buFont typeface="Arial" charset="0"/>
              <a:buChar char="►"/>
              <a:defRPr/>
            </a:pPr>
            <a:r>
              <a:rPr lang="de-DE" sz="2400" smtClean="0">
                <a:solidFill>
                  <a:srgbClr val="FF9900"/>
                </a:solidFill>
              </a:rPr>
              <a:t>Mittlere solare Strahlung: ~160 Wm</a:t>
            </a:r>
            <a:r>
              <a:rPr lang="de-DE" sz="2400" baseline="30000" smtClean="0">
                <a:solidFill>
                  <a:srgbClr val="FF9900"/>
                </a:solidFill>
              </a:rPr>
              <a:t>-2</a:t>
            </a:r>
            <a:r>
              <a:rPr lang="de-DE" sz="2400" smtClean="0">
                <a:solidFill>
                  <a:srgbClr val="FF9900"/>
                </a:solidFill>
              </a:rPr>
              <a:t>;</a:t>
            </a:r>
          </a:p>
          <a:p>
            <a:pPr eaLnBrk="1" hangingPunct="1">
              <a:lnSpc>
                <a:spcPct val="90000"/>
              </a:lnSpc>
              <a:buFont typeface="Arial" charset="0"/>
              <a:buChar char="►"/>
              <a:defRPr/>
            </a:pPr>
            <a:r>
              <a:rPr lang="de-DE" sz="2400" smtClean="0">
                <a:solidFill>
                  <a:srgbClr val="FF9900"/>
                </a:solidFill>
              </a:rPr>
              <a:t>anthropogener Strahlungsantrieb durch Klimagase derzeit: ~1,6 Wm</a:t>
            </a:r>
            <a:r>
              <a:rPr lang="de-DE" sz="2400" baseline="30000" smtClean="0">
                <a:solidFill>
                  <a:srgbClr val="FF9900"/>
                </a:solidFill>
              </a:rPr>
              <a:t>-2</a:t>
            </a:r>
            <a:r>
              <a:rPr lang="de-DE" sz="2400" smtClean="0">
                <a:solidFill>
                  <a:srgbClr val="FF9900"/>
                </a:solidFill>
              </a:rPr>
              <a:t>, Tendenz wachsend: ist bereits ~ 1% [IPCC]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fade">
                                      <p:cBhvr>
                                        <p:cTn id="7" dur="500"/>
                                        <p:tgtEl>
                                          <p:spTgt spid="174083">
                                            <p:txEl>
                                              <p:pRg st="0" end="0"/>
                                            </p:txEl>
                                          </p:spTgt>
                                        </p:tgtEl>
                                      </p:cBhvr>
                                    </p:animEffect>
                                    <p:anim calcmode="lin" valueType="num">
                                      <p:cBhvr>
                                        <p:cTn id="8" dur="5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40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083">
                                            <p:txEl>
                                              <p:pRg st="1" end="1"/>
                                            </p:txEl>
                                          </p:spTgt>
                                        </p:tgtEl>
                                        <p:attrNameLst>
                                          <p:attrName>style.visibility</p:attrName>
                                        </p:attrNameLst>
                                      </p:cBhvr>
                                      <p:to>
                                        <p:strVal val="visible"/>
                                      </p:to>
                                    </p:set>
                                    <p:animEffect transition="in" filter="fade">
                                      <p:cBhvr>
                                        <p:cTn id="14" dur="500"/>
                                        <p:tgtEl>
                                          <p:spTgt spid="174083">
                                            <p:txEl>
                                              <p:pRg st="1" end="1"/>
                                            </p:txEl>
                                          </p:spTgt>
                                        </p:tgtEl>
                                      </p:cBhvr>
                                    </p:animEffect>
                                    <p:anim calcmode="lin" valueType="num">
                                      <p:cBhvr>
                                        <p:cTn id="15" dur="500" fill="hold"/>
                                        <p:tgtEl>
                                          <p:spTgt spid="17408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740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4083">
                                            <p:txEl>
                                              <p:pRg st="2" end="2"/>
                                            </p:txEl>
                                          </p:spTgt>
                                        </p:tgtEl>
                                        <p:attrNameLst>
                                          <p:attrName>style.visibility</p:attrName>
                                        </p:attrNameLst>
                                      </p:cBhvr>
                                      <p:to>
                                        <p:strVal val="visible"/>
                                      </p:to>
                                    </p:set>
                                    <p:animEffect transition="in" filter="fade">
                                      <p:cBhvr>
                                        <p:cTn id="21" dur="500"/>
                                        <p:tgtEl>
                                          <p:spTgt spid="174083">
                                            <p:txEl>
                                              <p:pRg st="2" end="2"/>
                                            </p:txEl>
                                          </p:spTgt>
                                        </p:tgtEl>
                                      </p:cBhvr>
                                    </p:animEffect>
                                    <p:anim calcmode="lin" valueType="num">
                                      <p:cBhvr>
                                        <p:cTn id="22" dur="500" fill="hold"/>
                                        <p:tgtEl>
                                          <p:spTgt spid="17408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7408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3730" name="Group 22"/>
          <p:cNvGrpSpPr>
            <a:grpSpLocks/>
          </p:cNvGrpSpPr>
          <p:nvPr/>
        </p:nvGrpSpPr>
        <p:grpSpPr bwMode="auto">
          <a:xfrm>
            <a:off x="0" y="2673350"/>
            <a:ext cx="5989638" cy="4184650"/>
            <a:chOff x="0" y="1684"/>
            <a:chExt cx="3773" cy="2636"/>
          </a:xfrm>
        </p:grpSpPr>
        <p:pic>
          <p:nvPicPr>
            <p:cNvPr id="7373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
              <a:ext cx="3606" cy="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9" descr="zukunf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6"/>
              <a:ext cx="3773" cy="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22" name="Rectangle 2"/>
          <p:cNvSpPr>
            <a:spLocks noGrp="1" noRot="1" noChangeArrowheads="1"/>
          </p:cNvSpPr>
          <p:nvPr>
            <p:ph type="title"/>
          </p:nvPr>
        </p:nvSpPr>
        <p:spPr/>
        <p:txBody>
          <a:bodyPr/>
          <a:lstStyle/>
          <a:p>
            <a:pPr eaLnBrk="1" hangingPunct="1">
              <a:defRPr/>
            </a:pPr>
            <a:r>
              <a:rPr lang="de-DE" smtClean="0"/>
              <a:t>Fazit</a:t>
            </a:r>
          </a:p>
        </p:txBody>
      </p:sp>
      <p:sp>
        <p:nvSpPr>
          <p:cNvPr id="81923" name="Rectangle 3"/>
          <p:cNvSpPr>
            <a:spLocks noGrp="1" noRot="1" noChangeArrowheads="1"/>
          </p:cNvSpPr>
          <p:nvPr>
            <p:ph type="body" sz="half" idx="1"/>
          </p:nvPr>
        </p:nvSpPr>
        <p:spPr>
          <a:xfrm>
            <a:off x="179388" y="1341438"/>
            <a:ext cx="8785225" cy="1295400"/>
          </a:xfrm>
        </p:spPr>
        <p:txBody>
          <a:bodyPr/>
          <a:lstStyle/>
          <a:p>
            <a:pPr eaLnBrk="1" hangingPunct="1">
              <a:lnSpc>
                <a:spcPct val="90000"/>
              </a:lnSpc>
              <a:buFont typeface="Arial" charset="0"/>
              <a:buChar char="►"/>
              <a:defRPr/>
            </a:pPr>
            <a:r>
              <a:rPr lang="de-DE" sz="2800" smtClean="0"/>
              <a:t>Engagement für unser Klima bedeutet letzten Endes das Eintreten für eine andere Lebensweise, gegen die bestehenden gesellschaftlichen Strukturen</a:t>
            </a:r>
          </a:p>
        </p:txBody>
      </p:sp>
      <p:sp>
        <p:nvSpPr>
          <p:cNvPr id="81926" name="Rectangle 6"/>
          <p:cNvSpPr>
            <a:spLocks noChangeArrowheads="1"/>
          </p:cNvSpPr>
          <p:nvPr/>
        </p:nvSpPr>
        <p:spPr bwMode="auto">
          <a:xfrm>
            <a:off x="5759450" y="3141663"/>
            <a:ext cx="3384550" cy="3240087"/>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Arial" charset="0"/>
              <a:buChar char="►"/>
              <a:defRPr/>
            </a:pPr>
            <a:r>
              <a:rPr lang="de-DE" sz="2800">
                <a:effectLst>
                  <a:outerShdw blurRad="38100" dist="38100" dir="2700000" algn="tl">
                    <a:srgbClr val="000000"/>
                  </a:outerShdw>
                </a:effectLst>
                <a:latin typeface="Tahoma" charset="0"/>
              </a:rPr>
              <a:t>dezentral vernetzte Lebens-Strukturen stehen den jetzigen ge-sellschaftlichen Strukturen diametral gegenüber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ppt_x</p:attrName>
                                        </p:attrNameLst>
                                      </p:cBhvr>
                                      <p:tavLst>
                                        <p:tav tm="0">
                                          <p:val>
                                            <p:strVal val="#ppt_x-.2"/>
                                          </p:val>
                                        </p:tav>
                                        <p:tav tm="100000">
                                          <p:val>
                                            <p:strVal val="#ppt_x"/>
                                          </p:val>
                                        </p:tav>
                                      </p:tavLst>
                                    </p:anim>
                                    <p:anim calcmode="lin" valueType="num">
                                      <p:cBhvr>
                                        <p:cTn id="8" dur="1000" fill="hold"/>
                                        <p:tgtEl>
                                          <p:spTgt spid="819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1923">
                                            <p:txEl>
                                              <p:pRg st="0" end="0"/>
                                            </p:txEl>
                                          </p:spTgt>
                                        </p:tgtEl>
                                        <p:attrNameLst>
                                          <p:attrName>style.visibility</p:attrName>
                                        </p:attrNameLst>
                                      </p:cBhvr>
                                      <p:to>
                                        <p:strVal val="visible"/>
                                      </p:to>
                                    </p:set>
                                    <p:animEffect transition="in" filter="fade">
                                      <p:cBhvr>
                                        <p:cTn id="14" dur="500"/>
                                        <p:tgtEl>
                                          <p:spTgt spid="81923">
                                            <p:txEl>
                                              <p:pRg st="0" end="0"/>
                                            </p:txEl>
                                          </p:spTgt>
                                        </p:tgtEl>
                                      </p:cBhvr>
                                    </p:animEffect>
                                    <p:anim calcmode="lin" valueType="num">
                                      <p:cBhvr>
                                        <p:cTn id="15"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19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26"/>
                                        </p:tgtEl>
                                        <p:attrNameLst>
                                          <p:attrName>style.visibility</p:attrName>
                                        </p:attrNameLst>
                                      </p:cBhvr>
                                      <p:to>
                                        <p:strVal val="visible"/>
                                      </p:to>
                                    </p:set>
                                    <p:animEffect transition="in" filter="fade">
                                      <p:cBhvr>
                                        <p:cTn id="21" dur="1000"/>
                                        <p:tgtEl>
                                          <p:spTgt spid="81926"/>
                                        </p:tgtEl>
                                      </p:cBhvr>
                                    </p:animEffect>
                                    <p:anim calcmode="lin" valueType="num">
                                      <p:cBhvr>
                                        <p:cTn id="22" dur="1000" fill="hold"/>
                                        <p:tgtEl>
                                          <p:spTgt spid="81926"/>
                                        </p:tgtEl>
                                        <p:attrNameLst>
                                          <p:attrName>ppt_x</p:attrName>
                                        </p:attrNameLst>
                                      </p:cBhvr>
                                      <p:tavLst>
                                        <p:tav tm="0">
                                          <p:val>
                                            <p:strVal val="#ppt_x"/>
                                          </p:val>
                                        </p:tav>
                                        <p:tav tm="100000">
                                          <p:val>
                                            <p:strVal val="#ppt_x"/>
                                          </p:val>
                                        </p:tav>
                                      </p:tavLst>
                                    </p:anim>
                                    <p:anim calcmode="lin" valueType="num">
                                      <p:cBhvr>
                                        <p:cTn id="23" dur="1000" fill="hold"/>
                                        <p:tgtEl>
                                          <p:spTgt spid="819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P spid="8192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klimaplak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323850" y="115888"/>
            <a:ext cx="6408738" cy="6481762"/>
            <a:chOff x="204" y="73"/>
            <a:chExt cx="4037" cy="4083"/>
          </a:xfrm>
        </p:grpSpPr>
        <p:sp>
          <p:nvSpPr>
            <p:cNvPr id="75780" name="Oval 9"/>
            <p:cNvSpPr>
              <a:spLocks noChangeArrowheads="1"/>
            </p:cNvSpPr>
            <p:nvPr/>
          </p:nvSpPr>
          <p:spPr bwMode="auto">
            <a:xfrm>
              <a:off x="204" y="73"/>
              <a:ext cx="4037" cy="4083"/>
            </a:xfrm>
            <a:prstGeom prst="ellipse">
              <a:avLst/>
            </a:prstGeom>
            <a:gradFill rotWithShape="1">
              <a:gsLst>
                <a:gs pos="0">
                  <a:srgbClr val="1B1931"/>
                </a:gs>
                <a:gs pos="100000">
                  <a:srgbClr val="3B356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de-DE" altLang="de-DE"/>
            </a:p>
          </p:txBody>
        </p:sp>
        <p:pic>
          <p:nvPicPr>
            <p:cNvPr id="75781" name="Picture 8" descr="hex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255"/>
              <a:ext cx="3930" cy="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50" name="Rectangle 6"/>
          <p:cNvSpPr>
            <a:spLocks noGrp="1" noRot="1" noChangeArrowheads="1"/>
          </p:cNvSpPr>
          <p:nvPr>
            <p:ph type="body" sz="half" idx="4294967295"/>
          </p:nvPr>
        </p:nvSpPr>
        <p:spPr>
          <a:xfrm>
            <a:off x="3276600" y="5346700"/>
            <a:ext cx="5686425" cy="1511300"/>
          </a:xfrm>
        </p:spPr>
        <p:txBody>
          <a:bodyPr/>
          <a:lstStyle/>
          <a:p>
            <a:pPr marL="0" indent="0" algn="r" eaLnBrk="1" hangingPunct="1">
              <a:lnSpc>
                <a:spcPct val="90000"/>
              </a:lnSpc>
              <a:buFont typeface="Arial" charset="0"/>
              <a:buNone/>
              <a:defRPr/>
            </a:pPr>
            <a:r>
              <a:rPr lang="de-DE" smtClean="0"/>
              <a:t>Danke für die Aufmerksamkeit</a:t>
            </a:r>
            <a:br>
              <a:rPr lang="de-DE" smtClean="0"/>
            </a:br>
            <a:r>
              <a:rPr lang="de-DE" smtClean="0"/>
              <a:t/>
            </a:r>
            <a:br>
              <a:rPr lang="de-DE" smtClean="0"/>
            </a:br>
            <a:r>
              <a:rPr lang="de-DE" sz="1800" smtClean="0"/>
              <a:t>Zukunftswerkstatt Jena, Frühjahr 2008</a:t>
            </a:r>
            <a:br>
              <a:rPr lang="de-DE" sz="1800" smtClean="0"/>
            </a:br>
            <a:r>
              <a:rPr lang="de-DE" sz="1800" smtClean="0"/>
              <a:t>www.zw-jena.de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82950">
                                            <p:txEl>
                                              <p:pRg st="0" end="0"/>
                                            </p:txEl>
                                          </p:spTgt>
                                        </p:tgtEl>
                                        <p:attrNameLst>
                                          <p:attrName>style.visibility</p:attrName>
                                        </p:attrNameLst>
                                      </p:cBhvr>
                                      <p:to>
                                        <p:strVal val="visible"/>
                                      </p:to>
                                    </p:set>
                                    <p:animEffect transition="in" filter="fade">
                                      <p:cBhvr>
                                        <p:cTn id="7" dur="500"/>
                                        <p:tgtEl>
                                          <p:spTgt spid="82950">
                                            <p:txEl>
                                              <p:pRg st="0" end="0"/>
                                            </p:txEl>
                                          </p:spTgt>
                                        </p:tgtEl>
                                      </p:cBhvr>
                                    </p:animEffect>
                                    <p:anim calcmode="lin" valueType="num">
                                      <p:cBhvr>
                                        <p:cTn id="8" dur="500" fill="hold"/>
                                        <p:tgtEl>
                                          <p:spTgt spid="8295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2950">
                                            <p:txEl>
                                              <p:pRg st="0" end="0"/>
                                            </p:txEl>
                                          </p:spTgt>
                                        </p:tgtEl>
                                        <p:attrNameLst>
                                          <p:attrName>ppt_y</p:attrName>
                                        </p:attrNameLst>
                                      </p:cBhvr>
                                      <p:tavLst>
                                        <p:tav tm="0">
                                          <p:val>
                                            <p:strVal val="#ppt_y+.05"/>
                                          </p:val>
                                        </p:tav>
                                        <p:tav tm="100000">
                                          <p:val>
                                            <p:strVal val="#ppt_y"/>
                                          </p:val>
                                        </p:tav>
                                      </p:tavLst>
                                    </p:anim>
                                  </p:childTnLst>
                                </p:cTn>
                              </p:par>
                              <p:par>
                                <p:cTn id="10" presetID="29"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p:txBody>
          <a:bodyPr/>
          <a:lstStyle/>
          <a:p>
            <a:pPr eaLnBrk="1" hangingPunct="1">
              <a:defRPr/>
            </a:pPr>
            <a:endParaRPr lang="de-DE" smtClean="0"/>
          </a:p>
        </p:txBody>
      </p:sp>
      <p:sp>
        <p:nvSpPr>
          <p:cNvPr id="226307" name="Rectangle 3"/>
          <p:cNvSpPr>
            <a:spLocks noGrp="1" noRot="1" noChangeArrowheads="1"/>
          </p:cNvSpPr>
          <p:nvPr>
            <p:ph type="body" idx="1"/>
          </p:nvPr>
        </p:nvSpPr>
        <p:spPr/>
        <p:txBody>
          <a:bodyPr/>
          <a:lstStyle/>
          <a:p>
            <a:pPr eaLnBrk="1" hangingPunct="1">
              <a:buFont typeface="Arial" charset="0"/>
              <a:buChar char="►"/>
              <a:defRPr/>
            </a:pPr>
            <a:r>
              <a:rPr lang="de-DE" smtClean="0"/>
              <a:t>Streubesitz (80,4%)</a:t>
            </a:r>
            <a:br>
              <a:rPr lang="de-DE" smtClean="0"/>
            </a:br>
            <a:r>
              <a:rPr lang="de-DE" smtClean="0"/>
              <a:t>eigene Anteile (5,30%)</a:t>
            </a:r>
            <a:br>
              <a:rPr lang="de-DE" smtClean="0"/>
            </a:br>
            <a:r>
              <a:rPr lang="de-DE" smtClean="0"/>
              <a:t>Capital Research and Management Company (4,96%)</a:t>
            </a:r>
            <a:br>
              <a:rPr lang="de-DE" smtClean="0"/>
            </a:br>
            <a:r>
              <a:rPr lang="de-DE" smtClean="0"/>
              <a:t>UBS AG (3,48%)</a:t>
            </a:r>
            <a:br>
              <a:rPr lang="de-DE" smtClean="0"/>
            </a:br>
            <a:r>
              <a:rPr lang="de-DE" smtClean="0"/>
              <a:t>Allianz SE (2,50%)</a:t>
            </a:r>
            <a:br>
              <a:rPr lang="de-DE" smtClean="0"/>
            </a:br>
            <a:r>
              <a:rPr lang="de-DE" smtClean="0"/>
              <a:t>Barclays Global Investors UK Holdings Limited (3,35%)</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de-DE" sz="4000" smtClean="0"/>
              <a:t>Grundlagen und Ursachen des Klimawandels</a:t>
            </a:r>
          </a:p>
        </p:txBody>
      </p:sp>
      <p:pic>
        <p:nvPicPr>
          <p:cNvPr id="88073" name="Picture 9" descr="co2entwicklung"/>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1557338"/>
            <a:ext cx="5329237" cy="4402137"/>
          </a:xfrm>
          <a:noFill/>
          <a:extLst>
            <a:ext uri="{909E8E84-426E-40DD-AFC4-6F175D3DCCD1}">
              <a14:hiddenFill xmlns:a14="http://schemas.microsoft.com/office/drawing/2010/main">
                <a:solidFill>
                  <a:srgbClr val="FFFFFF"/>
                </a:solidFill>
              </a14:hiddenFill>
            </a:ext>
          </a:extLst>
        </p:spPr>
      </p:pic>
      <p:pic>
        <p:nvPicPr>
          <p:cNvPr id="88074" name="Picture 10" descr="methanentwicklung"/>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95963" y="1557338"/>
            <a:ext cx="2987675" cy="2552700"/>
          </a:xfrm>
          <a:noFill/>
          <a:extLst>
            <a:ext uri="{909E8E84-426E-40DD-AFC4-6F175D3DCCD1}">
              <a14:hiddenFill xmlns:a14="http://schemas.microsoft.com/office/drawing/2010/main">
                <a:solidFill>
                  <a:srgbClr val="FFFFFF"/>
                </a:solidFill>
              </a14:hiddenFill>
            </a:ext>
          </a:extLst>
        </p:spPr>
      </p:pic>
      <p:pic>
        <p:nvPicPr>
          <p:cNvPr id="88075" name="Picture 11" descr="stickoxidentwicklung"/>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95963" y="4221163"/>
            <a:ext cx="2987675" cy="2470150"/>
          </a:xfrm>
          <a:noFill/>
          <a:extLst>
            <a:ext uri="{909E8E84-426E-40DD-AFC4-6F175D3DCCD1}">
              <a14:hiddenFill xmlns:a14="http://schemas.microsoft.com/office/drawing/2010/main">
                <a:solidFill>
                  <a:srgbClr val="FFFFFF"/>
                </a:solidFill>
              </a14:hiddenFill>
            </a:ext>
          </a:extLst>
        </p:spPr>
      </p:pic>
      <p:sp>
        <p:nvSpPr>
          <p:cNvPr id="88076" name="Text Box 12"/>
          <p:cNvSpPr txBox="1">
            <a:spLocks noChangeArrowheads="1"/>
          </p:cNvSpPr>
          <p:nvPr/>
        </p:nvSpPr>
        <p:spPr bwMode="auto">
          <a:xfrm>
            <a:off x="87313" y="6108700"/>
            <a:ext cx="2538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e-DE" altLang="de-DE"/>
              <a:t>[IPCC 2007: WG1-AR4]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8073"/>
                                        </p:tgtEl>
                                        <p:attrNameLst>
                                          <p:attrName>style.visibility</p:attrName>
                                        </p:attrNameLst>
                                      </p:cBhvr>
                                      <p:to>
                                        <p:strVal val="visible"/>
                                      </p:to>
                                    </p:set>
                                    <p:animEffect transition="in" filter="fade">
                                      <p:cBhvr>
                                        <p:cTn id="7" dur="2000"/>
                                        <p:tgtEl>
                                          <p:spTgt spid="8807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88074"/>
                                        </p:tgtEl>
                                        <p:attrNameLst>
                                          <p:attrName>style.visibility</p:attrName>
                                        </p:attrNameLst>
                                      </p:cBhvr>
                                      <p:to>
                                        <p:strVal val="visible"/>
                                      </p:to>
                                    </p:set>
                                    <p:animEffect transition="in" filter="fade">
                                      <p:cBhvr>
                                        <p:cTn id="11" dur="2000"/>
                                        <p:tgtEl>
                                          <p:spTgt spid="88074"/>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8075"/>
                                        </p:tgtEl>
                                        <p:attrNameLst>
                                          <p:attrName>style.visibility</p:attrName>
                                        </p:attrNameLst>
                                      </p:cBhvr>
                                      <p:to>
                                        <p:strVal val="visible"/>
                                      </p:to>
                                    </p:set>
                                    <p:animEffect transition="in" filter="fade">
                                      <p:cBhvr>
                                        <p:cTn id="15" dur="2000"/>
                                        <p:tgtEl>
                                          <p:spTgt spid="88075"/>
                                        </p:tgtEl>
                                      </p:cBhvr>
                                    </p:animEffect>
                                  </p:childTnLst>
                                </p:cTn>
                              </p:par>
                            </p:childTnLst>
                          </p:cTn>
                        </p:par>
                        <p:par>
                          <p:cTn id="16" fill="hold" nodeType="afterGroup">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88076"/>
                                        </p:tgtEl>
                                        <p:attrNameLst>
                                          <p:attrName>style.visibility</p:attrName>
                                        </p:attrNameLst>
                                      </p:cBhvr>
                                      <p:to>
                                        <p:strVal val="visible"/>
                                      </p:to>
                                    </p:set>
                                    <p:anim calcmode="lin" valueType="num">
                                      <p:cBhvr additive="base">
                                        <p:cTn id="19" dur="500" fill="hold"/>
                                        <p:tgtEl>
                                          <p:spTgt spid="88076"/>
                                        </p:tgtEl>
                                        <p:attrNameLst>
                                          <p:attrName>ppt_x</p:attrName>
                                        </p:attrNameLst>
                                      </p:cBhvr>
                                      <p:tavLst>
                                        <p:tav tm="0">
                                          <p:val>
                                            <p:strVal val="#ppt_x"/>
                                          </p:val>
                                        </p:tav>
                                        <p:tav tm="100000">
                                          <p:val>
                                            <p:strVal val="#ppt_x"/>
                                          </p:val>
                                        </p:tav>
                                      </p:tavLst>
                                    </p:anim>
                                    <p:anim calcmode="lin" valueType="num">
                                      <p:cBhvr additive="base">
                                        <p:cTn id="20" dur="500" fill="hold"/>
                                        <p:tgtEl>
                                          <p:spTgt spid="88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pPr eaLnBrk="1" hangingPunct="1">
              <a:defRPr/>
            </a:pPr>
            <a:r>
              <a:rPr lang="de-DE" sz="4000" smtClean="0"/>
              <a:t>Grundlagen und Ursachen des Klimawandels</a:t>
            </a:r>
          </a:p>
        </p:txBody>
      </p:sp>
      <p:sp>
        <p:nvSpPr>
          <p:cNvPr id="175107" name="Rectangle 3"/>
          <p:cNvSpPr>
            <a:spLocks noGrp="1" noRot="1" noChangeArrowheads="1"/>
          </p:cNvSpPr>
          <p:nvPr>
            <p:ph type="body" idx="1"/>
          </p:nvPr>
        </p:nvSpPr>
        <p:spPr/>
        <p:txBody>
          <a:bodyPr/>
          <a:lstStyle/>
          <a:p>
            <a:pPr eaLnBrk="1" hangingPunct="1">
              <a:buFont typeface="Arial" charset="0"/>
              <a:buChar char="►"/>
              <a:defRPr/>
            </a:pPr>
            <a:r>
              <a:rPr lang="de-DE" smtClean="0"/>
              <a:t>Verschiedene Klimamodelle beschreiben die gegenwärtige Entwicklung sehr gut</a:t>
            </a:r>
          </a:p>
          <a:p>
            <a:pPr eaLnBrk="1" hangingPunct="1">
              <a:buFont typeface="Arial" charset="0"/>
              <a:buChar char="►"/>
              <a:defRPr/>
            </a:pPr>
            <a:r>
              <a:rPr lang="de-DE" smtClean="0"/>
              <a:t>Ohne die Berücksichtigung anthropogener Einflüsse wären die gegenwärtigen Entwicklungen nicht abzubilden</a:t>
            </a:r>
          </a:p>
          <a:p>
            <a:pPr eaLnBrk="1" hangingPunct="1">
              <a:buFont typeface="Arial" charset="0"/>
              <a:buChar char="►"/>
              <a:defRPr/>
            </a:pPr>
            <a:r>
              <a:rPr lang="de-DE" smtClean="0">
                <a:solidFill>
                  <a:srgbClr val="FFCC00"/>
                </a:solidFill>
              </a:rPr>
              <a:t>IPCC-Bericht 2007: Anthropogene Ursache des Klimawandels ist nicht mehr bestreitbar.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fade">
                                      <p:cBhvr>
                                        <p:cTn id="7" dur="500"/>
                                        <p:tgtEl>
                                          <p:spTgt spid="175107">
                                            <p:txEl>
                                              <p:pRg st="0" end="0"/>
                                            </p:txEl>
                                          </p:spTgt>
                                        </p:tgtEl>
                                      </p:cBhvr>
                                    </p:animEffect>
                                    <p:anim calcmode="lin" valueType="num">
                                      <p:cBhvr>
                                        <p:cTn id="8" dur="5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51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5107">
                                            <p:txEl>
                                              <p:pRg st="1" end="1"/>
                                            </p:txEl>
                                          </p:spTgt>
                                        </p:tgtEl>
                                        <p:attrNameLst>
                                          <p:attrName>style.visibility</p:attrName>
                                        </p:attrNameLst>
                                      </p:cBhvr>
                                      <p:to>
                                        <p:strVal val="visible"/>
                                      </p:to>
                                    </p:set>
                                    <p:animEffect transition="in" filter="fade">
                                      <p:cBhvr>
                                        <p:cTn id="14" dur="500"/>
                                        <p:tgtEl>
                                          <p:spTgt spid="175107">
                                            <p:txEl>
                                              <p:pRg st="1" end="1"/>
                                            </p:txEl>
                                          </p:spTgt>
                                        </p:tgtEl>
                                      </p:cBhvr>
                                    </p:animEffect>
                                    <p:anim calcmode="lin" valueType="num">
                                      <p:cBhvr>
                                        <p:cTn id="15" dur="5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751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5107">
                                            <p:txEl>
                                              <p:pRg st="2" end="2"/>
                                            </p:txEl>
                                          </p:spTgt>
                                        </p:tgtEl>
                                        <p:attrNameLst>
                                          <p:attrName>style.visibility</p:attrName>
                                        </p:attrNameLst>
                                      </p:cBhvr>
                                      <p:to>
                                        <p:strVal val="visible"/>
                                      </p:to>
                                    </p:set>
                                    <p:animEffect transition="in" filter="fade">
                                      <p:cBhvr>
                                        <p:cTn id="21" dur="500"/>
                                        <p:tgtEl>
                                          <p:spTgt spid="175107">
                                            <p:txEl>
                                              <p:pRg st="2" end="2"/>
                                            </p:txEl>
                                          </p:spTgt>
                                        </p:tgtEl>
                                      </p:cBhvr>
                                    </p:animEffect>
                                    <p:anim calcmode="lin" valueType="num">
                                      <p:cBhvr>
                                        <p:cTn id="22" dur="500" fill="hold"/>
                                        <p:tgtEl>
                                          <p:spTgt spid="17510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7510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theme/theme1.xml><?xml version="1.0" encoding="utf-8"?>
<a:theme xmlns:a="http://schemas.openxmlformats.org/drawingml/2006/main" name="Wolken">
  <a:themeElements>
    <a:clrScheme name="Wolken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Wolke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olken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Wolken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Wolken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Wolken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Wolken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Wolken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Wolken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Wolken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Wolken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0</TotalTime>
  <Words>3902</Words>
  <Application>Microsoft Office PowerPoint</Application>
  <PresentationFormat>Bildschirmpräsentation (4:3)</PresentationFormat>
  <Paragraphs>424</Paragraphs>
  <Slides>73</Slides>
  <Notes>0</Notes>
  <HiddenSlides>4</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73</vt:i4>
      </vt:variant>
    </vt:vector>
  </HeadingPairs>
  <TitlesOfParts>
    <vt:vector size="78" baseType="lpstr">
      <vt:lpstr>Tahoma</vt:lpstr>
      <vt:lpstr>Arial</vt:lpstr>
      <vt:lpstr>Wingdings</vt:lpstr>
      <vt:lpstr>Symbol</vt:lpstr>
      <vt:lpstr>Wolken</vt:lpstr>
      <vt:lpstr>Alles Klima – oder was?</vt:lpstr>
      <vt:lpstr>PowerPoint-Präsentation</vt:lpstr>
      <vt:lpstr>Momentaufnahme</vt:lpstr>
      <vt:lpstr>Momentaufnahme</vt:lpstr>
      <vt:lpstr>Grundlagen und Ursachen des Klimawandels</vt:lpstr>
      <vt:lpstr>Grundlagen und Ursachen des Klimawandels</vt:lpstr>
      <vt:lpstr>Grundlagen und Ursachen des Klimawandels</vt:lpstr>
      <vt:lpstr>Grundlagen und Ursachen des Klimawandels</vt:lpstr>
      <vt:lpstr>Grundlagen und Ursachen des Klimawandels</vt:lpstr>
      <vt:lpstr>Bisher beobachtete Klimaänderungen</vt:lpstr>
      <vt:lpstr>Bisher beobachtete Klimaänderungen</vt:lpstr>
      <vt:lpstr>Bisher beobachtete Klimaänderungen</vt:lpstr>
      <vt:lpstr>Bisher beobachtete Klimaänderungen</vt:lpstr>
      <vt:lpstr>zukünftig zu erwartende Klimaänderungen</vt:lpstr>
      <vt:lpstr>Ursachen der Emissionen von Treibhausgasen</vt:lpstr>
      <vt:lpstr>Ursachen der Emissionen von Treibhausgasen</vt:lpstr>
      <vt:lpstr>Verursacher der Emissionen von Treibhausgasen</vt:lpstr>
      <vt:lpstr>Verursacher der Emissionen von Treibhausgasen</vt:lpstr>
      <vt:lpstr>Verursacher der Emissionen von Treibhausgasen</vt:lpstr>
      <vt:lpstr>Verpflichtungen und Konsequenzen</vt:lpstr>
      <vt:lpstr>Verpflichtungen und Konsequenzen</vt:lpstr>
      <vt:lpstr>Verpflichtungen und Konsequenzen</vt:lpstr>
      <vt:lpstr>notwendige Zielsetzungen</vt:lpstr>
      <vt:lpstr>notwendige Zielsetzungen</vt:lpstr>
      <vt:lpstr>notwendige Zielsetzungen</vt:lpstr>
      <vt:lpstr>PowerPoint-Präsentation</vt:lpstr>
      <vt:lpstr>Mögliche Realisierung  der UNDP-Ziele</vt:lpstr>
      <vt:lpstr>Greenpeace-Szenario</vt:lpstr>
      <vt:lpstr>Greenpeace-Szenario</vt:lpstr>
      <vt:lpstr>Energiewirtschaft</vt:lpstr>
      <vt:lpstr>Energiewirtschaft</vt:lpstr>
      <vt:lpstr>Energiewirtschaft</vt:lpstr>
      <vt:lpstr>Konzepte der Energiewirtschaft</vt:lpstr>
      <vt:lpstr>Die Sicht des WEC</vt:lpstr>
      <vt:lpstr>Die Sicht des WEC</vt:lpstr>
      <vt:lpstr>Die Sicht der IEA</vt:lpstr>
      <vt:lpstr>Die Sicht der IEA</vt:lpstr>
      <vt:lpstr>Die Sicht von PWC</vt:lpstr>
      <vt:lpstr>Fazit der Konzepte der Energiewirtschaft</vt:lpstr>
      <vt:lpstr>Ausweg Kernkraft?</vt:lpstr>
      <vt:lpstr>Ausweg Biomasse?</vt:lpstr>
      <vt:lpstr>Ausweg CCS?</vt:lpstr>
      <vt:lpstr>Ausweg CCS?</vt:lpstr>
      <vt:lpstr>Fazit</vt:lpstr>
      <vt:lpstr>Fazit</vt:lpstr>
      <vt:lpstr>Fazit</vt:lpstr>
      <vt:lpstr>Situation in Deutschland</vt:lpstr>
      <vt:lpstr>Situation in Deutschland</vt:lpstr>
      <vt:lpstr>Gewinne der großen vier Energiekonzerne</vt:lpstr>
      <vt:lpstr>Beispiel E.ON</vt:lpstr>
      <vt:lpstr>Marktwirtschaftliche Lösungsversuche</vt:lpstr>
      <vt:lpstr>Marktwirtschaftliche Lösungsversuche</vt:lpstr>
      <vt:lpstr>Marktwirtschaftliche Lösungsversuche</vt:lpstr>
      <vt:lpstr>Marktwirtschaftliche Lösungsversuche</vt:lpstr>
      <vt:lpstr>PowerPoint-Präsentation</vt:lpstr>
      <vt:lpstr>Fazit</vt:lpstr>
      <vt:lpstr>Fazit</vt:lpstr>
      <vt:lpstr>Fazit</vt:lpstr>
      <vt:lpstr>Fazit</vt:lpstr>
      <vt:lpstr>Energiethesen</vt:lpstr>
      <vt:lpstr>Energiethesen</vt:lpstr>
      <vt:lpstr>Energiethesen</vt:lpstr>
      <vt:lpstr>Energiethesen</vt:lpstr>
      <vt:lpstr>Energiethesen</vt:lpstr>
      <vt:lpstr>Energiethesen</vt:lpstr>
      <vt:lpstr>Wie weiter?</vt:lpstr>
      <vt:lpstr>Wie weiter?</vt:lpstr>
      <vt:lpstr>Wie weiter?</vt:lpstr>
      <vt:lpstr>Wie weiter?</vt:lpstr>
      <vt:lpstr>Fazit</vt:lpstr>
      <vt:lpstr>PowerPoint-Präsentation</vt:lpstr>
      <vt:lpstr>PowerPoint-Präsentation</vt:lpstr>
      <vt:lpstr>PowerPoint-Präsentation</vt:lpstr>
    </vt:vector>
  </TitlesOfParts>
  <Company>ZIFW Jena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Kernkraft? - N</dc:title>
  <dc:creator>Lehrer</dc:creator>
  <cp:lastModifiedBy>Eumel</cp:lastModifiedBy>
  <cp:revision>236</cp:revision>
  <dcterms:created xsi:type="dcterms:W3CDTF">2005-10-19T13:46:38Z</dcterms:created>
  <dcterms:modified xsi:type="dcterms:W3CDTF">2024-07-09T10:26:14Z</dcterms:modified>
</cp:coreProperties>
</file>